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</p:sldMasterIdLst>
  <p:notesMasterIdLst>
    <p:notesMasterId r:id="rId37"/>
  </p:notesMasterIdLst>
  <p:sldIdLst>
    <p:sldId id="716" r:id="rId2"/>
    <p:sldId id="750" r:id="rId3"/>
    <p:sldId id="683" r:id="rId4"/>
    <p:sldId id="684" r:id="rId5"/>
    <p:sldId id="678" r:id="rId6"/>
    <p:sldId id="679" r:id="rId7"/>
    <p:sldId id="776" r:id="rId8"/>
    <p:sldId id="681" r:id="rId9"/>
    <p:sldId id="682" r:id="rId10"/>
    <p:sldId id="778" r:id="rId11"/>
    <p:sldId id="777" r:id="rId12"/>
    <p:sldId id="677" r:id="rId13"/>
    <p:sldId id="469" r:id="rId14"/>
    <p:sldId id="732" r:id="rId15"/>
    <p:sldId id="733" r:id="rId16"/>
    <p:sldId id="734" r:id="rId17"/>
    <p:sldId id="735" r:id="rId18"/>
    <p:sldId id="407" r:id="rId19"/>
    <p:sldId id="673" r:id="rId20"/>
    <p:sldId id="720" r:id="rId21"/>
    <p:sldId id="723" r:id="rId22"/>
    <p:sldId id="747" r:id="rId23"/>
    <p:sldId id="748" r:id="rId24"/>
    <p:sldId id="749" r:id="rId25"/>
    <p:sldId id="394" r:id="rId26"/>
    <p:sldId id="440" r:id="rId27"/>
    <p:sldId id="408" r:id="rId28"/>
    <p:sldId id="743" r:id="rId29"/>
    <p:sldId id="439" r:id="rId30"/>
    <p:sldId id="690" r:id="rId31"/>
    <p:sldId id="717" r:id="rId32"/>
    <p:sldId id="737" r:id="rId33"/>
    <p:sldId id="432" r:id="rId34"/>
    <p:sldId id="744" r:id="rId35"/>
    <p:sldId id="369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styanax Kanakakis" initials="" lastIdx="3" clrIdx="0"/>
  <p:cmAuthor id="7" name="Mandy Chessell" initials="MC" lastIdx="16" clrIdx="7"/>
  <p:cmAuthor id="1" name="Christopher Ferris" initials="" lastIdx="6" clrIdx="1"/>
  <p:cmAuthor id="2" name="Brian Behlendorf" initials="" lastIdx="4" clrIdx="2"/>
  <p:cmAuthor id="3" name="Greg Wallace" initials="" lastIdx="10" clrIdx="3"/>
  <p:cmAuthor id="4" name="Travin Keith" initials="" lastIdx="10" clrIdx="4"/>
  <p:cmAuthor id="5" name="Anonymous" initials="" lastIdx="1" clrIdx="5"/>
  <p:cmAuthor id="6" name="Dan O'Prey" initials="" lastIdx="6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CCDE"/>
    <a:srgbClr val="FFB7FF"/>
    <a:srgbClr val="FEFFB3"/>
    <a:srgbClr val="FF9933"/>
    <a:srgbClr val="595959"/>
    <a:srgbClr val="F6F6F6"/>
    <a:srgbClr val="000000"/>
    <a:srgbClr val="CDCDCD"/>
    <a:srgbClr val="959595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8A1D5F9-AFFA-401E-AC10-454C56AC4A86}">
  <a:tblStyle styleId="{28A1D5F9-AFFA-401E-AC10-454C56AC4A86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73" autoAdjust="0"/>
    <p:restoredTop sz="77415" autoAdjust="0"/>
  </p:normalViewPr>
  <p:slideViewPr>
    <p:cSldViewPr snapToGrid="0" snapToObjects="1">
      <p:cViewPr varScale="1">
        <p:scale>
          <a:sx n="106" d="100"/>
          <a:sy n="106" d="100"/>
        </p:scale>
        <p:origin x="200" y="5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30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18019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299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>
            <a:extLst>
              <a:ext uri="{FF2B5EF4-FFF2-40B4-BE49-F238E27FC236}">
                <a16:creationId xmlns:a16="http://schemas.microsoft.com/office/drawing/2014/main" id="{491C094D-8592-904F-B5DE-DD9F26CA1F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434" name="Notes Placeholder 2">
            <a:extLst>
              <a:ext uri="{FF2B5EF4-FFF2-40B4-BE49-F238E27FC236}">
                <a16:creationId xmlns:a16="http://schemas.microsoft.com/office/drawing/2014/main" id="{42FEBA83-5E85-374A-95FF-30C1F5F7D3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>
              <a:latin typeface="Arial" panose="020B0604020202020204" pitchFamily="34" charset="0"/>
              <a:cs typeface="ＭＳ Ｐゴシック" panose="020B0600070205080204" pitchFamily="34" charset="-128"/>
            </a:endParaRPr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2AE711BB-5E1F-3E45-9668-F8E384A087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16AF0F37-A3D1-204E-B4D2-1A68CF66BF9B}" type="slidenum">
              <a:rPr lang="en-US" altLang="en-US" sz="1300"/>
              <a:pPr eaLnBrk="1" hangingPunct="1"/>
              <a:t>28</a:t>
            </a:fld>
            <a:endParaRPr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2625575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dirty="0" err="1"/>
              <a:t>ODPi</a:t>
            </a:r>
            <a:r>
              <a:rPr lang="en-US" dirty="0"/>
              <a:t>, a Linux Foundation Project, can provide the platform for industry collaboration on shared technology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dirty="0"/>
              <a:t>In pursuit of its mission to make Apache Hadoop and associated Big Data solutions ready for enterprise-wide deployment, </a:t>
            </a:r>
            <a:r>
              <a:rPr lang="en-US" dirty="0" err="1"/>
              <a:t>ODPi</a:t>
            </a:r>
            <a:r>
              <a:rPr lang="en-US" dirty="0"/>
              <a:t> is focused on the biggest hurdles</a:t>
            </a:r>
          </a:p>
          <a:p>
            <a:pPr marL="742950" lvl="1" indent="-285750">
              <a:buClrTx/>
              <a:buFont typeface="Arial" panose="020B0604020202020204" pitchFamily="34" charset="0"/>
              <a:buChar char="•"/>
            </a:pPr>
            <a:r>
              <a:rPr lang="en-US" dirty="0"/>
              <a:t>In 2016, the largest hurdles were cross-distro harmonization</a:t>
            </a:r>
          </a:p>
          <a:p>
            <a:pPr marL="742950" lvl="1" indent="-285750">
              <a:buClrTx/>
              <a:buFont typeface="Arial" panose="020B0604020202020204" pitchFamily="34" charset="0"/>
              <a:buChar char="•"/>
            </a:pPr>
            <a:r>
              <a:rPr lang="en-US" dirty="0"/>
              <a:t>Today, a key blocker to broad-based production use of Big Data is Governance</a:t>
            </a:r>
          </a:p>
        </p:txBody>
      </p:sp>
    </p:spTree>
    <p:extLst>
      <p:ext uri="{BB962C8B-B14F-4D97-AF65-F5344CB8AC3E}">
        <p14:creationId xmlns:p14="http://schemas.microsoft.com/office/powerpoint/2010/main" val="3321012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lang="en-US" sz="1100" b="0" i="0" u="none" strike="sng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7979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7"/>
          <a:stretch/>
        </p:blipFill>
        <p:spPr>
          <a:xfrm>
            <a:off x="0" y="1393373"/>
            <a:ext cx="9144000" cy="3750128"/>
          </a:xfrm>
          <a:prstGeom prst="rect">
            <a:avLst/>
          </a:prstGeom>
        </p:spPr>
      </p:pic>
      <p:sp>
        <p:nvSpPr>
          <p:cNvPr id="16" name="Shape 10"/>
          <p:cNvSpPr/>
          <p:nvPr userDrawn="1"/>
        </p:nvSpPr>
        <p:spPr>
          <a:xfrm rot="10800000" flipH="1">
            <a:off x="0" y="-2"/>
            <a:ext cx="9144000" cy="1393374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96" y="539823"/>
            <a:ext cx="1011335" cy="631748"/>
          </a:xfrm>
          <a:prstGeom prst="rect">
            <a:avLst/>
          </a:prstGeom>
        </p:spPr>
      </p:pic>
      <p:sp>
        <p:nvSpPr>
          <p:cNvPr id="13" name="Shape 10"/>
          <p:cNvSpPr/>
          <p:nvPr userDrawn="1"/>
        </p:nvSpPr>
        <p:spPr>
          <a:xfrm rot="10800000" flipH="1">
            <a:off x="0" y="4978036"/>
            <a:ext cx="9144000" cy="165463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28762" y="3215062"/>
            <a:ext cx="3987599" cy="691998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700" baseline="0"/>
            </a:lvl1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28613" y="4042786"/>
            <a:ext cx="3987800" cy="452265"/>
          </a:xfrm>
        </p:spPr>
        <p:txBody>
          <a:bodyPr/>
          <a:lstStyle/>
          <a:p>
            <a:pPr lvl="0"/>
            <a:r>
              <a:rPr lang="en-US" dirty="0"/>
              <a:t>Date</a:t>
            </a:r>
          </a:p>
        </p:txBody>
      </p:sp>
      <p:sp>
        <p:nvSpPr>
          <p:cNvPr id="27" name="Shape 15"/>
          <p:cNvSpPr txBox="1">
            <a:spLocks noGrp="1"/>
          </p:cNvSpPr>
          <p:nvPr>
            <p:ph type="title" hasCustomPrompt="1"/>
          </p:nvPr>
        </p:nvSpPr>
        <p:spPr>
          <a:xfrm>
            <a:off x="328345" y="1876358"/>
            <a:ext cx="6464342" cy="1283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Title</a:t>
            </a:r>
          </a:p>
        </p:txBody>
      </p:sp>
      <p:pic>
        <p:nvPicPr>
          <p:cNvPr id="9" name="Picture 8" descr="Screen Shot 2018-08-17 at 14.46.50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725" y="443874"/>
            <a:ext cx="1395971" cy="616824"/>
          </a:xfrm>
          <a:prstGeom prst="rect">
            <a:avLst/>
          </a:prstGeom>
        </p:spPr>
      </p:pic>
      <p:sp>
        <p:nvSpPr>
          <p:cNvPr id="10" name="Shape 8">
            <a:extLst>
              <a:ext uri="{FF2B5EF4-FFF2-40B4-BE49-F238E27FC236}">
                <a16:creationId xmlns:a16="http://schemas.microsoft.com/office/drawing/2014/main" id="{30782772-9EE8-BC4D-B671-350F57E8184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972270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bg>
      <p:bgPr>
        <a:solidFill>
          <a:srgbClr val="F6F6F6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311700" y="231021"/>
            <a:ext cx="8520599" cy="5647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Click to add title</a:t>
            </a:r>
            <a:endParaRPr dirty="0"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556782" y="4648251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11146" y="1204912"/>
            <a:ext cx="8521149" cy="31820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188068" y="4944576"/>
            <a:ext cx="8338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@</a:t>
            </a:r>
            <a:r>
              <a:rPr lang="en-US" sz="1000" dirty="0" err="1">
                <a:solidFill>
                  <a:schemeClr val="bg2"/>
                </a:solidFill>
              </a:rPr>
              <a:t>ODPiOrg</a:t>
            </a:r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391275"/>
            <a:ext cx="359200" cy="357214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76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0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96" y="535880"/>
            <a:ext cx="1011335" cy="631748"/>
          </a:xfrm>
          <a:prstGeom prst="rect">
            <a:avLst/>
          </a:prstGeom>
        </p:spPr>
      </p:pic>
      <p:sp>
        <p:nvSpPr>
          <p:cNvPr id="16" name="Shape 10"/>
          <p:cNvSpPr/>
          <p:nvPr userDrawn="1"/>
        </p:nvSpPr>
        <p:spPr>
          <a:xfrm rot="10800000" flipH="1">
            <a:off x="0" y="4984398"/>
            <a:ext cx="9144000" cy="159102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Shape 15"/>
          <p:cNvSpPr txBox="1">
            <a:spLocks noGrp="1"/>
          </p:cNvSpPr>
          <p:nvPr>
            <p:ph type="title" hasCustomPrompt="1"/>
          </p:nvPr>
        </p:nvSpPr>
        <p:spPr>
          <a:xfrm>
            <a:off x="328344" y="1876358"/>
            <a:ext cx="8118191" cy="1283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0" i="0" u="none" strike="noStrike" cap="small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Title</a:t>
            </a:r>
            <a:endParaRPr dirty="0"/>
          </a:p>
        </p:txBody>
      </p:sp>
      <p:pic>
        <p:nvPicPr>
          <p:cNvPr id="7" name="Picture 6" descr="Screen Shot 2018-08-17 at 14.46.50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725" y="443874"/>
            <a:ext cx="1395971" cy="616824"/>
          </a:xfrm>
          <a:prstGeom prst="rect">
            <a:avLst/>
          </a:prstGeom>
        </p:spPr>
      </p:pic>
      <p:sp>
        <p:nvSpPr>
          <p:cNvPr id="8" name="Shape 8">
            <a:extLst>
              <a:ext uri="{FF2B5EF4-FFF2-40B4-BE49-F238E27FC236}">
                <a16:creationId xmlns:a16="http://schemas.microsoft.com/office/drawing/2014/main" id="{63848344-E58E-1C48-89A1-C7DC8AFDE55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218161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200" y="1088135"/>
            <a:ext cx="8541385" cy="3560115"/>
          </a:xfrm>
        </p:spPr>
        <p:txBody>
          <a:bodyPr/>
          <a:lstStyle>
            <a:lvl1pPr marL="285750" indent="-285750"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1pPr>
            <a:lvl2pPr marL="742950" indent="-285750"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2pPr>
            <a:lvl3pPr marL="1200150" indent="-285750"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3pPr>
            <a:lvl4pPr marL="1657350" indent="-285750"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4pPr>
            <a:lvl5pPr marL="2114550" indent="-285750"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59200" y="144708"/>
            <a:ext cx="4474777" cy="8590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391275"/>
            <a:ext cx="359200" cy="357214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9">
            <a:extLst>
              <a:ext uri="{FF2B5EF4-FFF2-40B4-BE49-F238E27FC236}">
                <a16:creationId xmlns:a16="http://schemas.microsoft.com/office/drawing/2014/main" id="{89CCB5E2-86B7-DF4F-95FF-16227AB8F67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387016" y="4703626"/>
            <a:ext cx="4369961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EE930199-1DB9-E040-9099-9A8B2D5601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63171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200" y="280673"/>
            <a:ext cx="8473099" cy="5726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200" y="965874"/>
            <a:ext cx="8473100" cy="3603001"/>
          </a:xfrm>
        </p:spPr>
        <p:txBody>
          <a:bodyPr/>
          <a:lstStyle>
            <a:lvl1pPr marL="285750" indent="-285750"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1pPr>
            <a:lvl2pPr marL="742950" indent="-285750"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2pPr>
            <a:lvl3pPr marL="1200150" indent="-285750"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3pPr>
            <a:lvl4pPr marL="1657350" indent="-285750"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4pPr>
            <a:lvl5pPr marL="2114550" indent="-285750"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391275"/>
            <a:ext cx="359200" cy="357214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9">
            <a:extLst>
              <a:ext uri="{FF2B5EF4-FFF2-40B4-BE49-F238E27FC236}">
                <a16:creationId xmlns:a16="http://schemas.microsoft.com/office/drawing/2014/main" id="{54F62638-0F6C-9E44-ABE3-F347A745845A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387016" y="4703626"/>
            <a:ext cx="4369961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" name="Shape 8">
            <a:extLst>
              <a:ext uri="{FF2B5EF4-FFF2-40B4-BE49-F238E27FC236}">
                <a16:creationId xmlns:a16="http://schemas.microsoft.com/office/drawing/2014/main" id="{7E1EFA56-B995-2E4A-ADBD-A8A9FD43691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450876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359200" y="289077"/>
            <a:ext cx="8473099" cy="5647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Click to add title</a:t>
            </a:r>
            <a:endParaRPr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391275"/>
            <a:ext cx="359200" cy="357214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 9">
            <a:extLst>
              <a:ext uri="{FF2B5EF4-FFF2-40B4-BE49-F238E27FC236}">
                <a16:creationId xmlns:a16="http://schemas.microsoft.com/office/drawing/2014/main" id="{45FB6608-D6CB-1E47-97E0-946893699D8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387016" y="4703626"/>
            <a:ext cx="4369961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" name="Shape 8">
            <a:extLst>
              <a:ext uri="{FF2B5EF4-FFF2-40B4-BE49-F238E27FC236}">
                <a16:creationId xmlns:a16="http://schemas.microsoft.com/office/drawing/2014/main" id="{30689E75-890B-DE48-8C2D-0BE1828F938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81078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359200" y="289077"/>
            <a:ext cx="8473100" cy="5647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Click to add title</a:t>
            </a:r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59200" y="1037771"/>
            <a:ext cx="8473096" cy="37374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189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378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566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754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5943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132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32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509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391275"/>
            <a:ext cx="359200" cy="357214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Shape 8">
            <a:extLst>
              <a:ext uri="{FF2B5EF4-FFF2-40B4-BE49-F238E27FC236}">
                <a16:creationId xmlns:a16="http://schemas.microsoft.com/office/drawing/2014/main" id="{83C6D269-4A47-0542-B90B-2670FFD97F3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634957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ustom Layou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311701" y="290285"/>
            <a:ext cx="8520599" cy="5055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Click to add title</a:t>
            </a:r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11147" y="1204912"/>
            <a:ext cx="8521149" cy="31820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189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378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566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754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5943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132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32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509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391275"/>
            <a:ext cx="359200" cy="357214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Shape 8">
            <a:extLst>
              <a:ext uri="{FF2B5EF4-FFF2-40B4-BE49-F238E27FC236}">
                <a16:creationId xmlns:a16="http://schemas.microsoft.com/office/drawing/2014/main" id="{1B1A3FF0-47D0-6D46-9D37-CB895936375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088276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863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2792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1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2387016" y="4703626"/>
            <a:ext cx="4369961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0" name="Shape 10"/>
          <p:cNvSpPr/>
          <p:nvPr/>
        </p:nvSpPr>
        <p:spPr>
          <a:xfrm rot="10800000" flipH="1" flipV="1">
            <a:off x="0" y="4956626"/>
            <a:ext cx="9144000" cy="180169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r>
              <a:rPr lang="en-US" sz="1050" dirty="0"/>
              <a:t>https://github.com/odpi/egeria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5859" y="215849"/>
            <a:ext cx="8520599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7228389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2" r:id="rId8"/>
    <p:sldLayoutId id="2147483683" r:id="rId9"/>
    <p:sldLayoutId id="2147483684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285750" marR="0" lvl="0" indent="-285750" algn="l" rtl="0">
        <a:lnSpc>
          <a:spcPct val="100000"/>
        </a:lnSpc>
        <a:spcBef>
          <a:spcPts val="0"/>
        </a:spcBef>
        <a:spcAft>
          <a:spcPts val="0"/>
        </a:spcAft>
        <a:buClr>
          <a:schemeClr val="accent6">
            <a:lumMod val="50000"/>
          </a:schemeClr>
        </a:buClr>
        <a:buFont typeface="Wingdings" pitchFamily="2" charset="2"/>
        <a:buChar char="§"/>
        <a:defRPr sz="1400" b="0" i="0" u="none" strike="noStrike" cap="none">
          <a:solidFill>
            <a:schemeClr val="accent6">
              <a:lumMod val="50000"/>
            </a:schemeClr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10" Type="http://schemas.openxmlformats.org/officeDocument/2006/relationships/hyperlink" Target="https://odpi.github.io/data-governance/coco-pharmaceuticals/personas/" TargetMode="External"/><Relationship Id="rId4" Type="http://schemas.openxmlformats.org/officeDocument/2006/relationships/image" Target="../media/image18.emf"/><Relationship Id="rId9" Type="http://schemas.openxmlformats.org/officeDocument/2006/relationships/image" Target="../media/image23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hortonworks.com/" TargetMode="External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dpi/egeria" TargetMode="External"/><Relationship Id="rId2" Type="http://schemas.openxmlformats.org/officeDocument/2006/relationships/hyperlink" Target="https://github.com/odpi/data-governance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roaringelephant.org/2018/09/25/episode-107-open-metadata-and-governance-masterclass-with-mandy-chessell-part-1/" TargetMode="External"/><Relationship Id="rId4" Type="http://schemas.openxmlformats.org/officeDocument/2006/relationships/hyperlink" Target="https://odpi.github.io/data-governance/roles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C3A30-E3E7-4A44-AB78-75FEA77AF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ODPi: Unifying Metadata for Management and Governance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61036-A1A8-EB42-B740-1DBEC50D9D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</a:t>
            </a:fld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4C2169-99CC-5944-B2D7-78D5DB7D13E0}"/>
              </a:ext>
            </a:extLst>
          </p:cNvPr>
          <p:cNvSpPr txBox="1"/>
          <p:nvPr/>
        </p:nvSpPr>
        <p:spPr>
          <a:xfrm>
            <a:off x="445169" y="3484346"/>
            <a:ext cx="31835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Ferd Scheepers, ING,</a:t>
            </a:r>
          </a:p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John Mertic, Linux Foundation and</a:t>
            </a:r>
          </a:p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Mandy Chessell, IBM</a:t>
            </a:r>
          </a:p>
        </p:txBody>
      </p:sp>
    </p:spTree>
    <p:extLst>
      <p:ext uri="{BB962C8B-B14F-4D97-AF65-F5344CB8AC3E}">
        <p14:creationId xmlns:p14="http://schemas.microsoft.com/office/powerpoint/2010/main" val="601748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ECCAFF-2027-6441-BDAE-9A3AB460C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 from the maturity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DE571C-184D-D24F-ABF6-9C637B2CD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number of bespoke integrations between tools to exchange metadata so it is consistently available to everyone who needs it grows steadily with each step up in maturity.</a:t>
            </a:r>
          </a:p>
          <a:p>
            <a:r>
              <a:rPr lang="en-US" dirty="0"/>
              <a:t>With little to no standardization between vendors, the cost and time delay is born by the organization.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9566B9-7D8E-EA41-AAA4-2FB625461E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10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556406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49D8AA-877B-F14F-A76F-E04BA0A7C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Egeria …</a:t>
            </a:r>
            <a:br>
              <a:rPr lang="en-US" dirty="0"/>
            </a:b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4BE4384-1D19-9840-B998-3BB9C2D0B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027300"/>
            <a:ext cx="3746360" cy="3660129"/>
          </a:xfrm>
        </p:spPr>
        <p:txBody>
          <a:bodyPr/>
          <a:lstStyle/>
          <a:p>
            <a:r>
              <a:rPr lang="en-US" dirty="0"/>
              <a:t>Eases the cost of metadata integration through </a:t>
            </a:r>
          </a:p>
          <a:p>
            <a:pPr lvl="1"/>
            <a:r>
              <a:rPr lang="en-US" dirty="0"/>
              <a:t>Comprehensive standards and libraries.  </a:t>
            </a:r>
          </a:p>
          <a:p>
            <a:pPr lvl="1"/>
            <a:r>
              <a:rPr lang="en-US" dirty="0"/>
              <a:t>Active vendor recruitment program.</a:t>
            </a:r>
          </a:p>
          <a:p>
            <a:r>
              <a:rPr lang="en-US" dirty="0"/>
              <a:t>Provides direct support to many governance roles, filling the gaps between function offered through commercial tools.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B6969F63-B3E1-E743-9885-218EDEE9EAE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</p:spPr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11</a:t>
            </a:fld>
            <a:endParaRPr lang="en-US" sz="10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714DE1-6CEC-5849-BCBF-55BE708A5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664" y="280673"/>
            <a:ext cx="4409635" cy="452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393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>
            <a:extLst>
              <a:ext uri="{FF2B5EF4-FFF2-40B4-BE49-F238E27FC236}">
                <a16:creationId xmlns:a16="http://schemas.microsoft.com/office/drawing/2014/main" id="{89A5CBAD-C787-4055-A67B-8815E0B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of a simple cohort 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7B111F-7ECA-CA49-B24A-64FBA0EF9211}"/>
              </a:ext>
            </a:extLst>
          </p:cNvPr>
          <p:cNvSpPr/>
          <p:nvPr/>
        </p:nvSpPr>
        <p:spPr>
          <a:xfrm>
            <a:off x="6472009" y="2584769"/>
            <a:ext cx="692776" cy="448934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9C8C19-BB50-084D-8B78-1ED354502F4C}"/>
              </a:ext>
            </a:extLst>
          </p:cNvPr>
          <p:cNvSpPr/>
          <p:nvPr/>
        </p:nvSpPr>
        <p:spPr>
          <a:xfrm>
            <a:off x="3660866" y="2090942"/>
            <a:ext cx="2488861" cy="1436589"/>
          </a:xfrm>
          <a:prstGeom prst="ellipse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3457F6A-0DD5-7244-88EC-4CCD7C0FAE31}"/>
              </a:ext>
            </a:extLst>
          </p:cNvPr>
          <p:cNvSpPr/>
          <p:nvPr/>
        </p:nvSpPr>
        <p:spPr>
          <a:xfrm>
            <a:off x="3866131" y="2224863"/>
            <a:ext cx="2078329" cy="1168747"/>
          </a:xfrm>
          <a:prstGeom prst="ellipse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rgbClr val="1F497D"/>
                </a:solidFill>
                <a:latin typeface="Calibri"/>
                <a:cs typeface="Calibri"/>
              </a:rPr>
              <a:t>Cohort 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BD14205-E876-FC48-A38F-9F5460A81900}"/>
              </a:ext>
            </a:extLst>
          </p:cNvPr>
          <p:cNvCxnSpPr>
            <a:endCxn id="9" idx="1"/>
          </p:cNvCxnSpPr>
          <p:nvPr/>
        </p:nvCxnSpPr>
        <p:spPr bwMode="auto">
          <a:xfrm>
            <a:off x="3389901" y="1934742"/>
            <a:ext cx="635450" cy="366584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15BE9F8-EDE3-2E4A-A339-F56E4497B586}"/>
              </a:ext>
            </a:extLst>
          </p:cNvPr>
          <p:cNvCxnSpPr>
            <a:stCxn id="13" idx="3"/>
            <a:endCxn id="9" idx="3"/>
          </p:cNvCxnSpPr>
          <p:nvPr/>
        </p:nvCxnSpPr>
        <p:spPr bwMode="auto">
          <a:xfrm flipV="1">
            <a:off x="3396952" y="3317147"/>
            <a:ext cx="628399" cy="328150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475FD12B-D5F3-A94F-889F-2E5671D641DC}"/>
              </a:ext>
            </a:extLst>
          </p:cNvPr>
          <p:cNvSpPr/>
          <p:nvPr/>
        </p:nvSpPr>
        <p:spPr>
          <a:xfrm>
            <a:off x="3367345" y="3467532"/>
            <a:ext cx="202166" cy="208265"/>
          </a:xfrm>
          <a:prstGeom prst="ellipse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2DEE68-D8FE-5943-AAF8-C6734533E63D}"/>
              </a:ext>
            </a:extLst>
          </p:cNvPr>
          <p:cNvSpPr/>
          <p:nvPr/>
        </p:nvSpPr>
        <p:spPr>
          <a:xfrm>
            <a:off x="3045064" y="1660489"/>
            <a:ext cx="692776" cy="448934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100CA8-3E26-8F42-96DB-206751D1961B}"/>
              </a:ext>
            </a:extLst>
          </p:cNvPr>
          <p:cNvCxnSpPr>
            <a:stCxn id="9" idx="6"/>
            <a:endCxn id="8" idx="1"/>
          </p:cNvCxnSpPr>
          <p:nvPr/>
        </p:nvCxnSpPr>
        <p:spPr bwMode="auto">
          <a:xfrm flipV="1">
            <a:off x="6149727" y="2809236"/>
            <a:ext cx="322282" cy="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2EF187D-BA9D-A74E-97CD-EAC88AA92E3C}"/>
              </a:ext>
            </a:extLst>
          </p:cNvPr>
          <p:cNvSpPr/>
          <p:nvPr/>
        </p:nvSpPr>
        <p:spPr>
          <a:xfrm>
            <a:off x="3316029" y="3377744"/>
            <a:ext cx="317630" cy="448934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4F39D2B-138E-9E4D-8B31-29F6B5C40634}"/>
              </a:ext>
            </a:extLst>
          </p:cNvPr>
          <p:cNvSpPr/>
          <p:nvPr/>
        </p:nvSpPr>
        <p:spPr>
          <a:xfrm>
            <a:off x="6533620" y="1971495"/>
            <a:ext cx="571229" cy="3338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7184767-77DB-EA43-AA24-FDE250DC826E}"/>
              </a:ext>
            </a:extLst>
          </p:cNvPr>
          <p:cNvSpPr/>
          <p:nvPr/>
        </p:nvSpPr>
        <p:spPr>
          <a:xfrm>
            <a:off x="6552935" y="2002876"/>
            <a:ext cx="525995" cy="269360"/>
          </a:xfrm>
          <a:prstGeom prst="round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14B4E6-D529-D044-9082-6864E5B663F7}"/>
              </a:ext>
            </a:extLst>
          </p:cNvPr>
          <p:cNvSpPr/>
          <p:nvPr/>
        </p:nvSpPr>
        <p:spPr>
          <a:xfrm>
            <a:off x="6472070" y="2434801"/>
            <a:ext cx="692776" cy="147015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A7A8CB5-8B70-D84C-84EC-000912D0707D}"/>
              </a:ext>
            </a:extLst>
          </p:cNvPr>
          <p:cNvCxnSpPr>
            <a:stCxn id="19" idx="0"/>
            <a:endCxn id="17" idx="2"/>
          </p:cNvCxnSpPr>
          <p:nvPr/>
        </p:nvCxnSpPr>
        <p:spPr bwMode="auto">
          <a:xfrm flipV="1">
            <a:off x="6818458" y="2305365"/>
            <a:ext cx="777" cy="12943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B7A3C75-AB6C-4D4D-BAB9-29DE48C16150}"/>
              </a:ext>
            </a:extLst>
          </p:cNvPr>
          <p:cNvSpPr/>
          <p:nvPr/>
        </p:nvSpPr>
        <p:spPr>
          <a:xfrm>
            <a:off x="3106676" y="1046454"/>
            <a:ext cx="571229" cy="3338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C67DA56-4DD6-EE42-8D68-7900D4C5CADF}"/>
              </a:ext>
            </a:extLst>
          </p:cNvPr>
          <p:cNvSpPr/>
          <p:nvPr/>
        </p:nvSpPr>
        <p:spPr>
          <a:xfrm>
            <a:off x="3125991" y="1077835"/>
            <a:ext cx="525995" cy="269360"/>
          </a:xfrm>
          <a:prstGeom prst="round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B8C9F38-3BA1-3F45-B2FA-C4CF510F0E54}"/>
              </a:ext>
            </a:extLst>
          </p:cNvPr>
          <p:cNvSpPr/>
          <p:nvPr/>
        </p:nvSpPr>
        <p:spPr>
          <a:xfrm>
            <a:off x="3045126" y="1509760"/>
            <a:ext cx="692776" cy="147015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9A801A1-A952-224E-880D-41D58E1969D3}"/>
              </a:ext>
            </a:extLst>
          </p:cNvPr>
          <p:cNvCxnSpPr>
            <a:stCxn id="23" idx="0"/>
            <a:endCxn id="21" idx="2"/>
          </p:cNvCxnSpPr>
          <p:nvPr/>
        </p:nvCxnSpPr>
        <p:spPr bwMode="auto">
          <a:xfrm flipV="1">
            <a:off x="3391514" y="1380324"/>
            <a:ext cx="777" cy="12943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4DEBF50-FE8A-354F-83ED-4DE9A989C70C}"/>
              </a:ext>
            </a:extLst>
          </p:cNvPr>
          <p:cNvCxnSpPr>
            <a:cxnSpLocks/>
            <a:endCxn id="16" idx="1"/>
          </p:cNvCxnSpPr>
          <p:nvPr/>
        </p:nvCxnSpPr>
        <p:spPr bwMode="auto">
          <a:xfrm>
            <a:off x="3120489" y="3602211"/>
            <a:ext cx="195540" cy="0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F11FAD0-6099-764D-997B-30B15D282ECB}"/>
              </a:ext>
            </a:extLst>
          </p:cNvPr>
          <p:cNvSpPr/>
          <p:nvPr/>
        </p:nvSpPr>
        <p:spPr>
          <a:xfrm>
            <a:off x="3239053" y="2226381"/>
            <a:ext cx="307900" cy="230880"/>
          </a:xfrm>
          <a:prstGeom prst="can">
            <a:avLst/>
          </a:prstGeom>
          <a:solidFill>
            <a:srgbClr val="948A54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CB4B04A-9498-3645-AB0D-BBF90425EB66}"/>
              </a:ext>
            </a:extLst>
          </p:cNvPr>
          <p:cNvCxnSpPr>
            <a:stCxn id="31" idx="1"/>
            <a:endCxn id="14" idx="2"/>
          </p:cNvCxnSpPr>
          <p:nvPr/>
        </p:nvCxnSpPr>
        <p:spPr bwMode="auto">
          <a:xfrm flipH="1" flipV="1">
            <a:off x="3391452" y="2109423"/>
            <a:ext cx="1551" cy="11695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Can 34">
            <a:extLst>
              <a:ext uri="{FF2B5EF4-FFF2-40B4-BE49-F238E27FC236}">
                <a16:creationId xmlns:a16="http://schemas.microsoft.com/office/drawing/2014/main" id="{16FDAE3B-8599-FB4F-B1DE-28637C4E3A14}"/>
              </a:ext>
            </a:extLst>
          </p:cNvPr>
          <p:cNvSpPr/>
          <p:nvPr/>
        </p:nvSpPr>
        <p:spPr>
          <a:xfrm>
            <a:off x="6662897" y="3148382"/>
            <a:ext cx="307900" cy="230880"/>
          </a:xfrm>
          <a:prstGeom prst="can">
            <a:avLst/>
          </a:prstGeom>
          <a:solidFill>
            <a:srgbClr val="948A54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4BE0803-F02C-F445-8CDC-D9C224925B83}"/>
              </a:ext>
            </a:extLst>
          </p:cNvPr>
          <p:cNvCxnSpPr>
            <a:stCxn id="35" idx="1"/>
            <a:endCxn id="8" idx="2"/>
          </p:cNvCxnSpPr>
          <p:nvPr/>
        </p:nvCxnSpPr>
        <p:spPr bwMode="auto">
          <a:xfrm flipV="1">
            <a:off x="6816847" y="3033703"/>
            <a:ext cx="1550" cy="114679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58BBF88-D201-1B44-A6E7-CC81E4DE908C}"/>
              </a:ext>
            </a:extLst>
          </p:cNvPr>
          <p:cNvSpPr txBox="1"/>
          <p:nvPr/>
        </p:nvSpPr>
        <p:spPr bwMode="auto">
          <a:xfrm>
            <a:off x="6074304" y="3470571"/>
            <a:ext cx="151384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Calibri" pitchFamily="-1" charset="0"/>
              </a:rPr>
              <a:t>Chief Data Office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52E973-8940-6545-827C-1ADCCF8AA988}"/>
              </a:ext>
            </a:extLst>
          </p:cNvPr>
          <p:cNvSpPr txBox="1"/>
          <p:nvPr/>
        </p:nvSpPr>
        <p:spPr bwMode="auto">
          <a:xfrm>
            <a:off x="3840473" y="1403955"/>
            <a:ext cx="151384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Calibri" pitchFamily="-1" charset="0"/>
              </a:rPr>
              <a:t>Data Lake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31824D-6E7E-4B40-877C-8622E22A4CCA}"/>
              </a:ext>
            </a:extLst>
          </p:cNvPr>
          <p:cNvSpPr txBox="1"/>
          <p:nvPr/>
        </p:nvSpPr>
        <p:spPr bwMode="auto">
          <a:xfrm>
            <a:off x="3107659" y="3916465"/>
            <a:ext cx="151384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Calibri" pitchFamily="-1" charset="0"/>
              </a:rPr>
              <a:t>Systems of Record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E030E52-4BC4-3F44-9F9E-73AE4E7E481D}"/>
              </a:ext>
            </a:extLst>
          </p:cNvPr>
          <p:cNvSpPr/>
          <p:nvPr/>
        </p:nvSpPr>
        <p:spPr>
          <a:xfrm>
            <a:off x="2427713" y="3423090"/>
            <a:ext cx="692776" cy="448934"/>
          </a:xfrm>
          <a:prstGeom prst="rect">
            <a:avLst/>
          </a:prstGeom>
          <a:solidFill>
            <a:srgbClr val="C0504D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A18A7B27-324A-C64C-B2B1-2397C144C945}"/>
              </a:ext>
            </a:extLst>
          </p:cNvPr>
          <p:cNvSpPr/>
          <p:nvPr/>
        </p:nvSpPr>
        <p:spPr>
          <a:xfrm>
            <a:off x="2489325" y="2809055"/>
            <a:ext cx="571229" cy="333870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FE891A7-FCC6-D04F-AC8E-7DC6B800EA14}"/>
              </a:ext>
            </a:extLst>
          </p:cNvPr>
          <p:cNvSpPr/>
          <p:nvPr/>
        </p:nvSpPr>
        <p:spPr>
          <a:xfrm>
            <a:off x="2508640" y="2840436"/>
            <a:ext cx="525995" cy="269360"/>
          </a:xfrm>
          <a:prstGeom prst="roundRect">
            <a:avLst/>
          </a:prstGeom>
          <a:solidFill>
            <a:srgbClr val="F2DCDB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C46270B-E968-7E4B-8332-73EB3671C27C}"/>
              </a:ext>
            </a:extLst>
          </p:cNvPr>
          <p:cNvSpPr/>
          <p:nvPr/>
        </p:nvSpPr>
        <p:spPr>
          <a:xfrm>
            <a:off x="2427775" y="3272361"/>
            <a:ext cx="692776" cy="1470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961E1C4-FD96-A94B-B5B3-795036B91F07}"/>
              </a:ext>
            </a:extLst>
          </p:cNvPr>
          <p:cNvCxnSpPr>
            <a:stCxn id="44" idx="0"/>
            <a:endCxn id="42" idx="2"/>
          </p:cNvCxnSpPr>
          <p:nvPr/>
        </p:nvCxnSpPr>
        <p:spPr bwMode="auto">
          <a:xfrm flipV="1">
            <a:off x="2774163" y="3142925"/>
            <a:ext cx="777" cy="12943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" name="Can 45">
            <a:extLst>
              <a:ext uri="{FF2B5EF4-FFF2-40B4-BE49-F238E27FC236}">
                <a16:creationId xmlns:a16="http://schemas.microsoft.com/office/drawing/2014/main" id="{73E0FDA2-2E07-6144-A535-3F7FE6E462F3}"/>
              </a:ext>
            </a:extLst>
          </p:cNvPr>
          <p:cNvSpPr/>
          <p:nvPr/>
        </p:nvSpPr>
        <p:spPr>
          <a:xfrm>
            <a:off x="2621702" y="3988982"/>
            <a:ext cx="307900" cy="230880"/>
          </a:xfrm>
          <a:prstGeom prst="can">
            <a:avLst/>
          </a:prstGeom>
          <a:solidFill>
            <a:srgbClr val="C0504D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3476E1F-F254-144E-8065-A333946C646E}"/>
              </a:ext>
            </a:extLst>
          </p:cNvPr>
          <p:cNvCxnSpPr>
            <a:stCxn id="46" idx="1"/>
          </p:cNvCxnSpPr>
          <p:nvPr/>
        </p:nvCxnSpPr>
        <p:spPr bwMode="auto">
          <a:xfrm flipH="1" flipV="1">
            <a:off x="2774101" y="3872024"/>
            <a:ext cx="1551" cy="11695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084B3-8838-3E4D-80DD-F8B13495B3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12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886235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>
            <a:extLst>
              <a:ext uri="{FF2B5EF4-FFF2-40B4-BE49-F238E27FC236}">
                <a16:creationId xmlns:a16="http://schemas.microsoft.com/office/drawing/2014/main" id="{89A5CBAD-C787-4055-A67B-8815E0B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Connecting to multiple cohorts  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C10B09E-3B79-D14E-850C-934E0359D110}"/>
              </a:ext>
            </a:extLst>
          </p:cNvPr>
          <p:cNvCxnSpPr>
            <a:stCxn id="14" idx="3"/>
            <a:endCxn id="8" idx="7"/>
          </p:cNvCxnSpPr>
          <p:nvPr/>
        </p:nvCxnSpPr>
        <p:spPr bwMode="auto">
          <a:xfrm flipH="1">
            <a:off x="7345860" y="2139573"/>
            <a:ext cx="433685" cy="257003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F261D7C-EA9E-3E4C-8C23-FBDA43CC348D}"/>
              </a:ext>
            </a:extLst>
          </p:cNvPr>
          <p:cNvSpPr/>
          <p:nvPr/>
        </p:nvSpPr>
        <p:spPr>
          <a:xfrm>
            <a:off x="7556395" y="1731604"/>
            <a:ext cx="782580" cy="577201"/>
          </a:xfrm>
          <a:prstGeom prst="rect">
            <a:avLst/>
          </a:prstGeom>
          <a:solidFill>
            <a:srgbClr val="CCFFCC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2C1E022-DA47-D746-8328-55759D6E0053}"/>
              </a:ext>
            </a:extLst>
          </p:cNvPr>
          <p:cNvSpPr/>
          <p:nvPr/>
        </p:nvSpPr>
        <p:spPr>
          <a:xfrm>
            <a:off x="5221484" y="2186192"/>
            <a:ext cx="2488861" cy="1436589"/>
          </a:xfrm>
          <a:prstGeom prst="ellipse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E351F0-8AE7-C146-B3A1-92111FF88C34}"/>
              </a:ext>
            </a:extLst>
          </p:cNvPr>
          <p:cNvSpPr/>
          <p:nvPr/>
        </p:nvSpPr>
        <p:spPr>
          <a:xfrm>
            <a:off x="5426749" y="2320113"/>
            <a:ext cx="2078329" cy="1168747"/>
          </a:xfrm>
          <a:prstGeom prst="ellipse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rgbClr val="1F497D"/>
                </a:solidFill>
                <a:latin typeface="Calibri"/>
                <a:cs typeface="Calibri"/>
              </a:rPr>
              <a:t>Cohort B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2D13D0-3AE3-1843-9382-A2FCE0A6B578}"/>
              </a:ext>
            </a:extLst>
          </p:cNvPr>
          <p:cNvCxnSpPr>
            <a:stCxn id="13" idx="3"/>
            <a:endCxn id="8" idx="2"/>
          </p:cNvCxnSpPr>
          <p:nvPr/>
        </p:nvCxnSpPr>
        <p:spPr bwMode="auto">
          <a:xfrm>
            <a:off x="4926410" y="2904486"/>
            <a:ext cx="295074" cy="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D6E43E-D496-6A42-A76C-50D5460E560D}"/>
              </a:ext>
            </a:extLst>
          </p:cNvPr>
          <p:cNvCxnSpPr>
            <a:stCxn id="12" idx="2"/>
          </p:cNvCxnSpPr>
          <p:nvPr/>
        </p:nvCxnSpPr>
        <p:spPr bwMode="auto">
          <a:xfrm flipH="1" flipV="1">
            <a:off x="7345860" y="3406743"/>
            <a:ext cx="362934" cy="305824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90A4B70-2C17-1546-8472-13F8956A87B8}"/>
              </a:ext>
            </a:extLst>
          </p:cNvPr>
          <p:cNvSpPr/>
          <p:nvPr/>
        </p:nvSpPr>
        <p:spPr>
          <a:xfrm>
            <a:off x="7708794" y="3615606"/>
            <a:ext cx="168330" cy="193921"/>
          </a:xfrm>
          <a:prstGeom prst="ellipse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D3A449-C8D5-EC45-94FE-5C47217C3CA3}"/>
              </a:ext>
            </a:extLst>
          </p:cNvPr>
          <p:cNvSpPr/>
          <p:nvPr/>
        </p:nvSpPr>
        <p:spPr>
          <a:xfrm>
            <a:off x="4233634" y="2680019"/>
            <a:ext cx="692776" cy="448934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D300642-C11C-1F4B-AB73-1524C0A6B846}"/>
              </a:ext>
            </a:extLst>
          </p:cNvPr>
          <p:cNvSpPr/>
          <p:nvPr/>
        </p:nvSpPr>
        <p:spPr>
          <a:xfrm>
            <a:off x="7734454" y="1909659"/>
            <a:ext cx="307900" cy="269361"/>
          </a:xfrm>
          <a:prstGeom prst="ellipse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327C07-9BFD-8F45-929B-2A7DD767D266}"/>
              </a:ext>
            </a:extLst>
          </p:cNvPr>
          <p:cNvSpPr/>
          <p:nvPr/>
        </p:nvSpPr>
        <p:spPr>
          <a:xfrm>
            <a:off x="7559480" y="1856784"/>
            <a:ext cx="692776" cy="448934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ABA5C8E-FB6E-864D-8139-F917CCAF2C9D}"/>
              </a:ext>
            </a:extLst>
          </p:cNvPr>
          <p:cNvSpPr/>
          <p:nvPr/>
        </p:nvSpPr>
        <p:spPr>
          <a:xfrm>
            <a:off x="1422491" y="2186192"/>
            <a:ext cx="2488861" cy="1436589"/>
          </a:xfrm>
          <a:prstGeom prst="ellipse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58AB116-FAC6-F946-B5CE-5BD22E80A6AE}"/>
              </a:ext>
            </a:extLst>
          </p:cNvPr>
          <p:cNvSpPr/>
          <p:nvPr/>
        </p:nvSpPr>
        <p:spPr>
          <a:xfrm>
            <a:off x="1627756" y="2320113"/>
            <a:ext cx="2078329" cy="1168747"/>
          </a:xfrm>
          <a:prstGeom prst="ellipse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rgbClr val="1F497D"/>
                </a:solidFill>
                <a:latin typeface="Calibri"/>
                <a:cs typeface="Calibri"/>
              </a:rPr>
              <a:t>Cohort A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32EA2D-E440-B446-B75E-79D356C0AA03}"/>
              </a:ext>
            </a:extLst>
          </p:cNvPr>
          <p:cNvCxnSpPr>
            <a:endCxn id="16" idx="1"/>
          </p:cNvCxnSpPr>
          <p:nvPr/>
        </p:nvCxnSpPr>
        <p:spPr bwMode="auto">
          <a:xfrm>
            <a:off x="1151526" y="2029992"/>
            <a:ext cx="635450" cy="366584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18A2592-AF81-1C47-8B7C-A535DBD713C5}"/>
              </a:ext>
            </a:extLst>
          </p:cNvPr>
          <p:cNvCxnSpPr>
            <a:stCxn id="20" idx="3"/>
            <a:endCxn id="16" idx="3"/>
          </p:cNvCxnSpPr>
          <p:nvPr/>
        </p:nvCxnSpPr>
        <p:spPr bwMode="auto">
          <a:xfrm flipV="1">
            <a:off x="1158577" y="3412397"/>
            <a:ext cx="628399" cy="328150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AE13466-EC9F-E24C-BD60-5CD5DF38C200}"/>
              </a:ext>
            </a:extLst>
          </p:cNvPr>
          <p:cNvSpPr/>
          <p:nvPr/>
        </p:nvSpPr>
        <p:spPr>
          <a:xfrm>
            <a:off x="1128970" y="3562782"/>
            <a:ext cx="202166" cy="208265"/>
          </a:xfrm>
          <a:prstGeom prst="ellipse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C1EED4-81AC-2B43-B44B-83888BFB7199}"/>
              </a:ext>
            </a:extLst>
          </p:cNvPr>
          <p:cNvSpPr/>
          <p:nvPr/>
        </p:nvSpPr>
        <p:spPr>
          <a:xfrm>
            <a:off x="806689" y="1755739"/>
            <a:ext cx="692776" cy="448934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7DD504B-E968-F547-89DA-BD2283E18ADA}"/>
              </a:ext>
            </a:extLst>
          </p:cNvPr>
          <p:cNvCxnSpPr>
            <a:stCxn id="16" idx="6"/>
            <a:endCxn id="13" idx="1"/>
          </p:cNvCxnSpPr>
          <p:nvPr/>
        </p:nvCxnSpPr>
        <p:spPr bwMode="auto">
          <a:xfrm flipV="1">
            <a:off x="3911352" y="2904486"/>
            <a:ext cx="322282" cy="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16C6342-6175-B24F-822A-F2929152F625}"/>
              </a:ext>
            </a:extLst>
          </p:cNvPr>
          <p:cNvSpPr/>
          <p:nvPr/>
        </p:nvSpPr>
        <p:spPr>
          <a:xfrm>
            <a:off x="1077654" y="3472994"/>
            <a:ext cx="317630" cy="448934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35D9232-BB14-B74C-BC25-4F7B829A2629}"/>
              </a:ext>
            </a:extLst>
          </p:cNvPr>
          <p:cNvCxnSpPr>
            <a:stCxn id="25" idx="4"/>
            <a:endCxn id="8" idx="0"/>
          </p:cNvCxnSpPr>
          <p:nvPr/>
        </p:nvCxnSpPr>
        <p:spPr bwMode="auto">
          <a:xfrm>
            <a:off x="6462814" y="1702912"/>
            <a:ext cx="3101" cy="483280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CB8955E5-C74D-DC4E-A720-7B18776EDC8F}"/>
              </a:ext>
            </a:extLst>
          </p:cNvPr>
          <p:cNvSpPr/>
          <p:nvPr/>
        </p:nvSpPr>
        <p:spPr>
          <a:xfrm>
            <a:off x="6308864" y="1433551"/>
            <a:ext cx="307900" cy="269361"/>
          </a:xfrm>
          <a:prstGeom prst="ellipse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396373-CEFE-1747-ADDB-62119E700C97}"/>
              </a:ext>
            </a:extLst>
          </p:cNvPr>
          <p:cNvSpPr/>
          <p:nvPr/>
        </p:nvSpPr>
        <p:spPr>
          <a:xfrm>
            <a:off x="6117976" y="1539205"/>
            <a:ext cx="692776" cy="255012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B7CCFC1-BC15-814A-AC1E-77793BCCBF98}"/>
              </a:ext>
            </a:extLst>
          </p:cNvPr>
          <p:cNvSpPr/>
          <p:nvPr/>
        </p:nvSpPr>
        <p:spPr>
          <a:xfrm>
            <a:off x="4295245" y="2066745"/>
            <a:ext cx="571229" cy="3338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920168B-16CC-1448-9C3C-FF7723451154}"/>
              </a:ext>
            </a:extLst>
          </p:cNvPr>
          <p:cNvSpPr/>
          <p:nvPr/>
        </p:nvSpPr>
        <p:spPr>
          <a:xfrm>
            <a:off x="4314560" y="2098126"/>
            <a:ext cx="525995" cy="269360"/>
          </a:xfrm>
          <a:prstGeom prst="round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2C0299A-88E0-EC47-88E4-6BC7C83DE078}"/>
              </a:ext>
            </a:extLst>
          </p:cNvPr>
          <p:cNvSpPr/>
          <p:nvPr/>
        </p:nvSpPr>
        <p:spPr>
          <a:xfrm>
            <a:off x="4233695" y="2530051"/>
            <a:ext cx="692776" cy="147015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8A23A6B-2040-DE46-8CDE-64D5048324DF}"/>
              </a:ext>
            </a:extLst>
          </p:cNvPr>
          <p:cNvCxnSpPr>
            <a:stCxn id="29" idx="0"/>
            <a:endCxn id="27" idx="2"/>
          </p:cNvCxnSpPr>
          <p:nvPr/>
        </p:nvCxnSpPr>
        <p:spPr bwMode="auto">
          <a:xfrm flipV="1">
            <a:off x="4580083" y="2400615"/>
            <a:ext cx="777" cy="12943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E31A36A-5F0B-3145-B8FB-5CE923B4AE1B}"/>
              </a:ext>
            </a:extLst>
          </p:cNvPr>
          <p:cNvSpPr/>
          <p:nvPr/>
        </p:nvSpPr>
        <p:spPr>
          <a:xfrm>
            <a:off x="868301" y="1141704"/>
            <a:ext cx="571229" cy="333870"/>
          </a:xfrm>
          <a:prstGeom prst="roundRect">
            <a:avLst/>
          </a:prstGeom>
          <a:solidFill>
            <a:srgbClr val="6DCCDE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DB723A1-C7AC-8148-A569-9E962D436463}"/>
              </a:ext>
            </a:extLst>
          </p:cNvPr>
          <p:cNvSpPr/>
          <p:nvPr/>
        </p:nvSpPr>
        <p:spPr>
          <a:xfrm>
            <a:off x="887616" y="1173085"/>
            <a:ext cx="525995" cy="269360"/>
          </a:xfrm>
          <a:prstGeom prst="round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F39C895-5C5D-F341-9EA4-0A01D716AE47}"/>
              </a:ext>
            </a:extLst>
          </p:cNvPr>
          <p:cNvSpPr/>
          <p:nvPr/>
        </p:nvSpPr>
        <p:spPr>
          <a:xfrm>
            <a:off x="806751" y="1605010"/>
            <a:ext cx="692776" cy="147015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EC478FB-E301-5B41-85FF-5CBF1141A09B}"/>
              </a:ext>
            </a:extLst>
          </p:cNvPr>
          <p:cNvCxnSpPr>
            <a:stCxn id="33" idx="0"/>
            <a:endCxn id="31" idx="2"/>
          </p:cNvCxnSpPr>
          <p:nvPr/>
        </p:nvCxnSpPr>
        <p:spPr bwMode="auto">
          <a:xfrm flipV="1">
            <a:off x="1153139" y="1475574"/>
            <a:ext cx="777" cy="12943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4D174BE-11F2-4649-8A14-A66025C61ABB}"/>
              </a:ext>
            </a:extLst>
          </p:cNvPr>
          <p:cNvSpPr/>
          <p:nvPr/>
        </p:nvSpPr>
        <p:spPr>
          <a:xfrm>
            <a:off x="189338" y="3472994"/>
            <a:ext cx="692776" cy="448934"/>
          </a:xfrm>
          <a:prstGeom prst="rect">
            <a:avLst/>
          </a:prstGeom>
          <a:solidFill>
            <a:srgbClr val="C0504D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A8F2093-8DAD-A143-9132-9FE99B7F73D5}"/>
              </a:ext>
            </a:extLst>
          </p:cNvPr>
          <p:cNvSpPr/>
          <p:nvPr/>
        </p:nvSpPr>
        <p:spPr>
          <a:xfrm>
            <a:off x="250950" y="2858959"/>
            <a:ext cx="571229" cy="333870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B30BB34-863E-7C40-A687-B9102C8C0D01}"/>
              </a:ext>
            </a:extLst>
          </p:cNvPr>
          <p:cNvSpPr/>
          <p:nvPr/>
        </p:nvSpPr>
        <p:spPr>
          <a:xfrm>
            <a:off x="270265" y="2890340"/>
            <a:ext cx="525995" cy="269360"/>
          </a:xfrm>
          <a:prstGeom prst="roundRect">
            <a:avLst/>
          </a:prstGeom>
          <a:solidFill>
            <a:srgbClr val="F2DCDB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515369-90E4-CF41-8DDC-56950F898720}"/>
              </a:ext>
            </a:extLst>
          </p:cNvPr>
          <p:cNvSpPr/>
          <p:nvPr/>
        </p:nvSpPr>
        <p:spPr>
          <a:xfrm>
            <a:off x="189400" y="3322265"/>
            <a:ext cx="692776" cy="1470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5426576-5BB8-E44F-A97C-79808AD8231B}"/>
              </a:ext>
            </a:extLst>
          </p:cNvPr>
          <p:cNvCxnSpPr>
            <a:stCxn id="38" idx="0"/>
            <a:endCxn id="36" idx="2"/>
          </p:cNvCxnSpPr>
          <p:nvPr/>
        </p:nvCxnSpPr>
        <p:spPr bwMode="auto">
          <a:xfrm flipV="1">
            <a:off x="535788" y="3192829"/>
            <a:ext cx="777" cy="12943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2B32984-AE4F-F64F-979E-2F4D4BCB9504}"/>
              </a:ext>
            </a:extLst>
          </p:cNvPr>
          <p:cNvCxnSpPr>
            <a:stCxn id="35" idx="3"/>
            <a:endCxn id="23" idx="1"/>
          </p:cNvCxnSpPr>
          <p:nvPr/>
        </p:nvCxnSpPr>
        <p:spPr bwMode="auto">
          <a:xfrm>
            <a:off x="882114" y="3697461"/>
            <a:ext cx="195540" cy="0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FEDC2C64-CF05-E642-B8B1-7F23668D0A25}"/>
              </a:ext>
            </a:extLst>
          </p:cNvPr>
          <p:cNvSpPr/>
          <p:nvPr/>
        </p:nvSpPr>
        <p:spPr>
          <a:xfrm>
            <a:off x="7644650" y="3509954"/>
            <a:ext cx="317630" cy="448934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5B303A9-0D42-694B-9058-FB1A3BB00BD0}"/>
              </a:ext>
            </a:extLst>
          </p:cNvPr>
          <p:cNvSpPr/>
          <p:nvPr/>
        </p:nvSpPr>
        <p:spPr>
          <a:xfrm>
            <a:off x="8154715" y="3509952"/>
            <a:ext cx="692776" cy="448934"/>
          </a:xfrm>
          <a:prstGeom prst="rect">
            <a:avLst/>
          </a:prstGeom>
          <a:solidFill>
            <a:srgbClr val="FFC000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4C6ADB0-6D53-BE42-8288-FB9C81433C46}"/>
              </a:ext>
            </a:extLst>
          </p:cNvPr>
          <p:cNvSpPr/>
          <p:nvPr/>
        </p:nvSpPr>
        <p:spPr>
          <a:xfrm>
            <a:off x="8216327" y="2895917"/>
            <a:ext cx="571229" cy="333870"/>
          </a:xfrm>
          <a:prstGeom prst="roundRect">
            <a:avLst/>
          </a:prstGeom>
          <a:solidFill>
            <a:srgbClr val="FFC0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B43900B9-65A6-0646-AE42-85ADE6E22C68}"/>
              </a:ext>
            </a:extLst>
          </p:cNvPr>
          <p:cNvSpPr/>
          <p:nvPr/>
        </p:nvSpPr>
        <p:spPr>
          <a:xfrm>
            <a:off x="8235642" y="2927298"/>
            <a:ext cx="525995" cy="269360"/>
          </a:xfrm>
          <a:prstGeom prst="round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7539E7-5B6C-D741-B43D-6637E3A0EFF4}"/>
              </a:ext>
            </a:extLst>
          </p:cNvPr>
          <p:cNvSpPr/>
          <p:nvPr/>
        </p:nvSpPr>
        <p:spPr>
          <a:xfrm>
            <a:off x="8154777" y="3359223"/>
            <a:ext cx="692776" cy="147015"/>
          </a:xfrm>
          <a:prstGeom prst="rect">
            <a:avLst/>
          </a:prstGeom>
          <a:solidFill>
            <a:srgbClr val="FFC000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62878FB-043F-7B4B-AD46-8F5B01944CEA}"/>
              </a:ext>
            </a:extLst>
          </p:cNvPr>
          <p:cNvCxnSpPr>
            <a:stCxn id="45" idx="0"/>
            <a:endCxn id="43" idx="2"/>
          </p:cNvCxnSpPr>
          <p:nvPr/>
        </p:nvCxnSpPr>
        <p:spPr bwMode="auto">
          <a:xfrm flipV="1">
            <a:off x="8501165" y="3229787"/>
            <a:ext cx="777" cy="12943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7F5DF22-04FC-3A4A-BC58-C839C236D2F9}"/>
              </a:ext>
            </a:extLst>
          </p:cNvPr>
          <p:cNvCxnSpPr>
            <a:stCxn id="42" idx="1"/>
            <a:endCxn id="41" idx="3"/>
          </p:cNvCxnSpPr>
          <p:nvPr/>
        </p:nvCxnSpPr>
        <p:spPr bwMode="auto">
          <a:xfrm flipH="1">
            <a:off x="7962280" y="3734419"/>
            <a:ext cx="192435" cy="2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F2850A6B-123E-9C4B-AC77-5998E37F44F3}"/>
              </a:ext>
            </a:extLst>
          </p:cNvPr>
          <p:cNvSpPr/>
          <p:nvPr/>
        </p:nvSpPr>
        <p:spPr>
          <a:xfrm>
            <a:off x="6179961" y="926412"/>
            <a:ext cx="571229" cy="333870"/>
          </a:xfrm>
          <a:prstGeom prst="roundRect">
            <a:avLst/>
          </a:prstGeom>
          <a:solidFill>
            <a:srgbClr val="FF85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03F1F66E-B9AD-0F4B-A89D-F887C60EF148}"/>
              </a:ext>
            </a:extLst>
          </p:cNvPr>
          <p:cNvSpPr/>
          <p:nvPr/>
        </p:nvSpPr>
        <p:spPr>
          <a:xfrm>
            <a:off x="6199276" y="957793"/>
            <a:ext cx="525995" cy="269360"/>
          </a:xfrm>
          <a:prstGeom prst="round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A8EA710-1849-484B-BCBD-72D27C9611AD}"/>
              </a:ext>
            </a:extLst>
          </p:cNvPr>
          <p:cNvSpPr/>
          <p:nvPr/>
        </p:nvSpPr>
        <p:spPr>
          <a:xfrm>
            <a:off x="6118411" y="1389718"/>
            <a:ext cx="692776" cy="147015"/>
          </a:xfrm>
          <a:prstGeom prst="rect">
            <a:avLst/>
          </a:prstGeom>
          <a:solidFill>
            <a:srgbClr val="FF85FF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DC894B4-82E0-F849-972C-943F9482821F}"/>
              </a:ext>
            </a:extLst>
          </p:cNvPr>
          <p:cNvCxnSpPr>
            <a:stCxn id="50" idx="0"/>
            <a:endCxn id="48" idx="2"/>
          </p:cNvCxnSpPr>
          <p:nvPr/>
        </p:nvCxnSpPr>
        <p:spPr bwMode="auto">
          <a:xfrm flipV="1">
            <a:off x="6464799" y="1260282"/>
            <a:ext cx="777" cy="12943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Can 51">
            <a:extLst>
              <a:ext uri="{FF2B5EF4-FFF2-40B4-BE49-F238E27FC236}">
                <a16:creationId xmlns:a16="http://schemas.microsoft.com/office/drawing/2014/main" id="{DB942989-7DF0-EB40-A338-B0261CE9C39E}"/>
              </a:ext>
            </a:extLst>
          </p:cNvPr>
          <p:cNvSpPr/>
          <p:nvPr/>
        </p:nvSpPr>
        <p:spPr>
          <a:xfrm>
            <a:off x="1000678" y="2321631"/>
            <a:ext cx="307900" cy="230880"/>
          </a:xfrm>
          <a:prstGeom prst="can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05B9485-9F0F-E049-8CDA-2D0E4DA705B1}"/>
              </a:ext>
            </a:extLst>
          </p:cNvPr>
          <p:cNvCxnSpPr>
            <a:stCxn id="52" idx="1"/>
            <a:endCxn id="21" idx="2"/>
          </p:cNvCxnSpPr>
          <p:nvPr/>
        </p:nvCxnSpPr>
        <p:spPr bwMode="auto">
          <a:xfrm flipH="1" flipV="1">
            <a:off x="1153077" y="2204673"/>
            <a:ext cx="1551" cy="11695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Can 53">
            <a:extLst>
              <a:ext uri="{FF2B5EF4-FFF2-40B4-BE49-F238E27FC236}">
                <a16:creationId xmlns:a16="http://schemas.microsoft.com/office/drawing/2014/main" id="{AF3AC57D-A946-5A4C-87E0-FF0F05F8A2B7}"/>
              </a:ext>
            </a:extLst>
          </p:cNvPr>
          <p:cNvSpPr/>
          <p:nvPr/>
        </p:nvSpPr>
        <p:spPr>
          <a:xfrm>
            <a:off x="383327" y="4038886"/>
            <a:ext cx="307900" cy="230880"/>
          </a:xfrm>
          <a:prstGeom prst="can">
            <a:avLst/>
          </a:prstGeom>
          <a:solidFill>
            <a:srgbClr val="C0504D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BE2B2E1-CD5B-FD47-AD4B-97671B930546}"/>
              </a:ext>
            </a:extLst>
          </p:cNvPr>
          <p:cNvCxnSpPr>
            <a:stCxn id="54" idx="1"/>
          </p:cNvCxnSpPr>
          <p:nvPr/>
        </p:nvCxnSpPr>
        <p:spPr bwMode="auto">
          <a:xfrm flipH="1" flipV="1">
            <a:off x="535726" y="3921928"/>
            <a:ext cx="1551" cy="11695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Can 55">
            <a:extLst>
              <a:ext uri="{FF2B5EF4-FFF2-40B4-BE49-F238E27FC236}">
                <a16:creationId xmlns:a16="http://schemas.microsoft.com/office/drawing/2014/main" id="{94B09A6F-B51E-E646-8DAC-B45B326433B7}"/>
              </a:ext>
            </a:extLst>
          </p:cNvPr>
          <p:cNvSpPr/>
          <p:nvPr/>
        </p:nvSpPr>
        <p:spPr>
          <a:xfrm>
            <a:off x="4424522" y="3243632"/>
            <a:ext cx="307900" cy="230880"/>
          </a:xfrm>
          <a:prstGeom prst="can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5867418-E672-4A44-AA89-4CDFEBD38368}"/>
              </a:ext>
            </a:extLst>
          </p:cNvPr>
          <p:cNvCxnSpPr>
            <a:stCxn id="56" idx="1"/>
            <a:endCxn id="13" idx="2"/>
          </p:cNvCxnSpPr>
          <p:nvPr/>
        </p:nvCxnSpPr>
        <p:spPr bwMode="auto">
          <a:xfrm flipV="1">
            <a:off x="4578472" y="3128953"/>
            <a:ext cx="1550" cy="114679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Can 57">
            <a:extLst>
              <a:ext uri="{FF2B5EF4-FFF2-40B4-BE49-F238E27FC236}">
                <a16:creationId xmlns:a16="http://schemas.microsoft.com/office/drawing/2014/main" id="{9454AF9A-AD24-0B40-B105-AB16529E2D36}"/>
              </a:ext>
            </a:extLst>
          </p:cNvPr>
          <p:cNvSpPr/>
          <p:nvPr/>
        </p:nvSpPr>
        <p:spPr>
          <a:xfrm>
            <a:off x="8350253" y="4077367"/>
            <a:ext cx="307900" cy="230880"/>
          </a:xfrm>
          <a:prstGeom prst="can">
            <a:avLst/>
          </a:prstGeom>
          <a:solidFill>
            <a:srgbClr val="4BACC6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45D742D-B047-044A-A618-08D365708B6C}"/>
              </a:ext>
            </a:extLst>
          </p:cNvPr>
          <p:cNvCxnSpPr>
            <a:stCxn id="58" idx="1"/>
            <a:endCxn id="42" idx="2"/>
          </p:cNvCxnSpPr>
          <p:nvPr/>
        </p:nvCxnSpPr>
        <p:spPr bwMode="auto">
          <a:xfrm flipH="1" flipV="1">
            <a:off x="8501103" y="3958886"/>
            <a:ext cx="3100" cy="11848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" name="Can 59">
            <a:extLst>
              <a:ext uri="{FF2B5EF4-FFF2-40B4-BE49-F238E27FC236}">
                <a16:creationId xmlns:a16="http://schemas.microsoft.com/office/drawing/2014/main" id="{49B97D6D-8C6A-EA4A-BB95-4E1C6D07B75D}"/>
              </a:ext>
            </a:extLst>
          </p:cNvPr>
          <p:cNvSpPr/>
          <p:nvPr/>
        </p:nvSpPr>
        <p:spPr>
          <a:xfrm>
            <a:off x="8514554" y="1902041"/>
            <a:ext cx="307900" cy="230880"/>
          </a:xfrm>
          <a:prstGeom prst="can">
            <a:avLst/>
          </a:prstGeom>
          <a:solidFill>
            <a:srgbClr val="CCFFCC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D93CC02-85A4-5D46-805A-E7A932DE80D9}"/>
              </a:ext>
            </a:extLst>
          </p:cNvPr>
          <p:cNvCxnSpPr>
            <a:stCxn id="60" idx="2"/>
            <a:endCxn id="7" idx="3"/>
          </p:cNvCxnSpPr>
          <p:nvPr/>
        </p:nvCxnSpPr>
        <p:spPr bwMode="auto">
          <a:xfrm flipH="1">
            <a:off x="8338975" y="2017481"/>
            <a:ext cx="175579" cy="2724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7552A17-1B5B-304F-A5E0-DC952E16C30F}"/>
              </a:ext>
            </a:extLst>
          </p:cNvPr>
          <p:cNvSpPr/>
          <p:nvPr/>
        </p:nvSpPr>
        <p:spPr>
          <a:xfrm>
            <a:off x="7666596" y="1258380"/>
            <a:ext cx="571229" cy="333870"/>
          </a:xfrm>
          <a:prstGeom prst="roundRect">
            <a:avLst/>
          </a:prstGeom>
          <a:solidFill>
            <a:srgbClr val="CCFFCC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FC4E0556-24C7-BA4C-BF41-375BC9DEAFC9}"/>
              </a:ext>
            </a:extLst>
          </p:cNvPr>
          <p:cNvSpPr/>
          <p:nvPr/>
        </p:nvSpPr>
        <p:spPr>
          <a:xfrm>
            <a:off x="7685911" y="1289761"/>
            <a:ext cx="525995" cy="269360"/>
          </a:xfrm>
          <a:prstGeom prst="round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ECA4B86-DA18-F942-B1CA-DAB8282EECA0}"/>
              </a:ext>
            </a:extLst>
          </p:cNvPr>
          <p:cNvCxnSpPr>
            <a:stCxn id="7" idx="0"/>
            <a:endCxn id="62" idx="2"/>
          </p:cNvCxnSpPr>
          <p:nvPr/>
        </p:nvCxnSpPr>
        <p:spPr bwMode="auto">
          <a:xfrm flipV="1">
            <a:off x="7947685" y="1592250"/>
            <a:ext cx="4526" cy="139354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5D167AA-FFD5-714E-AFC5-F79ADE885535}"/>
              </a:ext>
            </a:extLst>
          </p:cNvPr>
          <p:cNvSpPr txBox="1"/>
          <p:nvPr/>
        </p:nvSpPr>
        <p:spPr bwMode="auto">
          <a:xfrm>
            <a:off x="3835929" y="3565821"/>
            <a:ext cx="151384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Calibri" pitchFamily="-1" charset="0"/>
              </a:rPr>
              <a:t>Chief Data Office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EE36A84-42DC-A546-BFA3-36F77A122B3C}"/>
              </a:ext>
            </a:extLst>
          </p:cNvPr>
          <p:cNvSpPr txBox="1"/>
          <p:nvPr/>
        </p:nvSpPr>
        <p:spPr bwMode="auto">
          <a:xfrm>
            <a:off x="1602098" y="1499205"/>
            <a:ext cx="151384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Calibri" pitchFamily="-1" charset="0"/>
              </a:rPr>
              <a:t>Data Lake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A77EF7-58DF-8A4F-BFCD-F6CABC597B90}"/>
              </a:ext>
            </a:extLst>
          </p:cNvPr>
          <p:cNvSpPr txBox="1"/>
          <p:nvPr/>
        </p:nvSpPr>
        <p:spPr bwMode="auto">
          <a:xfrm>
            <a:off x="869284" y="4011715"/>
            <a:ext cx="151384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Calibri" pitchFamily="-1" charset="0"/>
              </a:rPr>
              <a:t>Systems of Record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2ABC256-8FBF-8C4D-8F40-1C83BC3E4EBD}"/>
              </a:ext>
            </a:extLst>
          </p:cNvPr>
          <p:cNvCxnSpPr>
            <a:stCxn id="69" idx="0"/>
            <a:endCxn id="8" idx="4"/>
          </p:cNvCxnSpPr>
          <p:nvPr/>
        </p:nvCxnSpPr>
        <p:spPr bwMode="auto">
          <a:xfrm flipV="1">
            <a:off x="6464365" y="3622781"/>
            <a:ext cx="1550" cy="235773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6DCB965B-1CCB-674D-AF7A-9B65784C7AB9}"/>
              </a:ext>
            </a:extLst>
          </p:cNvPr>
          <p:cNvSpPr/>
          <p:nvPr/>
        </p:nvSpPr>
        <p:spPr>
          <a:xfrm>
            <a:off x="6117977" y="3858554"/>
            <a:ext cx="692776" cy="448934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70" name="Can 69">
            <a:extLst>
              <a:ext uri="{FF2B5EF4-FFF2-40B4-BE49-F238E27FC236}">
                <a16:creationId xmlns:a16="http://schemas.microsoft.com/office/drawing/2014/main" id="{8AD2D56D-26C6-7143-B236-3D0933D23ADB}"/>
              </a:ext>
            </a:extLst>
          </p:cNvPr>
          <p:cNvSpPr/>
          <p:nvPr/>
        </p:nvSpPr>
        <p:spPr>
          <a:xfrm>
            <a:off x="6308865" y="4422167"/>
            <a:ext cx="307900" cy="230880"/>
          </a:xfrm>
          <a:prstGeom prst="can">
            <a:avLst/>
          </a:prstGeom>
          <a:solidFill>
            <a:srgbClr val="604A7B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C604CB9-6873-AC41-80C2-0E4B05753550}"/>
              </a:ext>
            </a:extLst>
          </p:cNvPr>
          <p:cNvCxnSpPr>
            <a:stCxn id="70" idx="1"/>
            <a:endCxn id="69" idx="2"/>
          </p:cNvCxnSpPr>
          <p:nvPr/>
        </p:nvCxnSpPr>
        <p:spPr bwMode="auto">
          <a:xfrm flipV="1">
            <a:off x="6462815" y="4307488"/>
            <a:ext cx="1550" cy="114679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88387B12-0551-2440-A9BF-FB71C3469F08}"/>
              </a:ext>
            </a:extLst>
          </p:cNvPr>
          <p:cNvSpPr txBox="1"/>
          <p:nvPr/>
        </p:nvSpPr>
        <p:spPr bwMode="auto">
          <a:xfrm>
            <a:off x="5503725" y="4359557"/>
            <a:ext cx="72971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Calibri" pitchFamily="-1" charset="0"/>
              </a:rPr>
              <a:t>Mobile</a:t>
            </a:r>
          </a:p>
          <a:p>
            <a:pPr algn="ctr"/>
            <a:r>
              <a:rPr lang="en-GB" sz="1400" dirty="0">
                <a:latin typeface="Calibri" pitchFamily="-1" charset="0"/>
              </a:rPr>
              <a:t>Apps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E3ECE27-58E4-D945-9E21-EA058D181144}"/>
              </a:ext>
            </a:extLst>
          </p:cNvPr>
          <p:cNvSpPr txBox="1"/>
          <p:nvPr/>
        </p:nvSpPr>
        <p:spPr bwMode="auto">
          <a:xfrm>
            <a:off x="7474031" y="854105"/>
            <a:ext cx="93443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Calibri" pitchFamily="-1" charset="0"/>
              </a:rPr>
              <a:t>Data Lake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071CD3-D20B-BA4D-9DD5-CCF956F412A0}"/>
              </a:ext>
            </a:extLst>
          </p:cNvPr>
          <p:cNvSpPr txBox="1"/>
          <p:nvPr/>
        </p:nvSpPr>
        <p:spPr bwMode="auto">
          <a:xfrm>
            <a:off x="7128378" y="4035847"/>
            <a:ext cx="138699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Calibri" pitchFamily="-1" charset="0"/>
              </a:rPr>
              <a:t>Systems of Record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20756B2-CE3A-A049-914B-9A9268E1DF5B}"/>
              </a:ext>
            </a:extLst>
          </p:cNvPr>
          <p:cNvSpPr txBox="1"/>
          <p:nvPr/>
        </p:nvSpPr>
        <p:spPr bwMode="auto">
          <a:xfrm>
            <a:off x="5003387" y="1084191"/>
            <a:ext cx="105862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algn="r"/>
            <a:r>
              <a:rPr lang="en-GB" sz="1400" dirty="0">
                <a:latin typeface="Calibri" pitchFamily="-1" charset="0"/>
              </a:rPr>
              <a:t>Marketing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CF665F-4CF6-6346-BC39-A1A2A9F7A7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13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66754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6A4B4FB-857C-7041-95D6-25CDF55EA9DA}"/>
              </a:ext>
            </a:extLst>
          </p:cNvPr>
          <p:cNvSpPr/>
          <p:nvPr/>
        </p:nvSpPr>
        <p:spPr>
          <a:xfrm>
            <a:off x="359200" y="1087655"/>
            <a:ext cx="3558282" cy="1780673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D1B06B-9520-9844-A40D-F571EAB3D739}"/>
              </a:ext>
            </a:extLst>
          </p:cNvPr>
          <p:cNvSpPr/>
          <p:nvPr/>
        </p:nvSpPr>
        <p:spPr>
          <a:xfrm>
            <a:off x="4881470" y="1087654"/>
            <a:ext cx="3558282" cy="1780673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EE5F3B-0698-1C49-B598-313FFA52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the Graph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D1DCFC-64BF-E84E-87D3-FE97A83A6F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14</a:t>
            </a:fld>
            <a:endParaRPr lang="en-US" sz="10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AC602FE-51FF-7540-9881-4409FD81EB35}"/>
              </a:ext>
            </a:extLst>
          </p:cNvPr>
          <p:cNvSpPr/>
          <p:nvPr/>
        </p:nvSpPr>
        <p:spPr>
          <a:xfrm>
            <a:off x="741145" y="1318661"/>
            <a:ext cx="1174282" cy="77964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</a:p>
          <a:p>
            <a:pPr algn="ctr"/>
            <a:r>
              <a:rPr lang="en-US" sz="9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Column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0557B47-EF9E-C24D-B3ED-CA3A9B8E273C}"/>
              </a:ext>
            </a:extLst>
          </p:cNvPr>
          <p:cNvSpPr/>
          <p:nvPr/>
        </p:nvSpPr>
        <p:spPr>
          <a:xfrm>
            <a:off x="5407794" y="1318660"/>
            <a:ext cx="1174282" cy="779647"/>
          </a:xfrm>
          <a:prstGeom prst="ellipse">
            <a:avLst/>
          </a:prstGeom>
          <a:solidFill>
            <a:srgbClr val="FFB7FF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Glossary Term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1660D8-042C-BF42-B907-ADF5A452127E}"/>
              </a:ext>
            </a:extLst>
          </p:cNvPr>
          <p:cNvSpPr txBox="1"/>
          <p:nvPr/>
        </p:nvSpPr>
        <p:spPr>
          <a:xfrm>
            <a:off x="310578" y="2560549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0555F2-9877-7E47-A398-4728BB435F73}"/>
              </a:ext>
            </a:extLst>
          </p:cNvPr>
          <p:cNvSpPr txBox="1"/>
          <p:nvPr/>
        </p:nvSpPr>
        <p:spPr>
          <a:xfrm>
            <a:off x="7578619" y="2560550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2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E2B853D2-7AB1-B346-88A9-64D6D9F8BAFD}"/>
              </a:ext>
            </a:extLst>
          </p:cNvPr>
          <p:cNvSpPr/>
          <p:nvPr/>
        </p:nvSpPr>
        <p:spPr>
          <a:xfrm>
            <a:off x="3607869" y="3690448"/>
            <a:ext cx="1347538" cy="618335"/>
          </a:xfrm>
          <a:prstGeom prst="wedgeRoundRectCallout">
            <a:avLst>
              <a:gd name="adj1" fmla="val -178969"/>
              <a:gd name="adj2" fmla="val -342227"/>
              <a:gd name="adj3" fmla="val 16667"/>
            </a:avLst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Entity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90CF99E5-1BE8-2743-B790-8CA5790E7F2C}"/>
              </a:ext>
            </a:extLst>
          </p:cNvPr>
          <p:cNvSpPr/>
          <p:nvPr/>
        </p:nvSpPr>
        <p:spPr>
          <a:xfrm>
            <a:off x="3607869" y="3690448"/>
            <a:ext cx="1347538" cy="618335"/>
          </a:xfrm>
          <a:prstGeom prst="wedgeRoundRectCallout">
            <a:avLst>
              <a:gd name="adj1" fmla="val 104602"/>
              <a:gd name="adj2" fmla="val -311094"/>
              <a:gd name="adj3" fmla="val 16667"/>
            </a:avLst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Entity</a:t>
            </a:r>
          </a:p>
        </p:txBody>
      </p:sp>
    </p:spTree>
    <p:extLst>
      <p:ext uri="{BB962C8B-B14F-4D97-AF65-F5344CB8AC3E}">
        <p14:creationId xmlns:p14="http://schemas.microsoft.com/office/powerpoint/2010/main" val="3549117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6A4B4FB-857C-7041-95D6-25CDF55EA9DA}"/>
              </a:ext>
            </a:extLst>
          </p:cNvPr>
          <p:cNvSpPr/>
          <p:nvPr/>
        </p:nvSpPr>
        <p:spPr>
          <a:xfrm>
            <a:off x="359200" y="1087655"/>
            <a:ext cx="3558282" cy="1780673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D1B06B-9520-9844-A40D-F571EAB3D739}"/>
              </a:ext>
            </a:extLst>
          </p:cNvPr>
          <p:cNvSpPr/>
          <p:nvPr/>
        </p:nvSpPr>
        <p:spPr>
          <a:xfrm>
            <a:off x="4881470" y="1087654"/>
            <a:ext cx="3558282" cy="1780673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EE5F3B-0698-1C49-B598-313FFA52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the Graph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D1DCFC-64BF-E84E-87D3-FE97A83A6F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15</a:t>
            </a:fld>
            <a:endParaRPr lang="en-US" sz="10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AC602FE-51FF-7540-9881-4409FD81EB35}"/>
              </a:ext>
            </a:extLst>
          </p:cNvPr>
          <p:cNvSpPr/>
          <p:nvPr/>
        </p:nvSpPr>
        <p:spPr>
          <a:xfrm>
            <a:off x="741145" y="1318661"/>
            <a:ext cx="1174282" cy="77964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</a:p>
          <a:p>
            <a:pPr algn="ctr"/>
            <a:r>
              <a:rPr lang="en-US" sz="9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Column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0557B47-EF9E-C24D-B3ED-CA3A9B8E273C}"/>
              </a:ext>
            </a:extLst>
          </p:cNvPr>
          <p:cNvSpPr/>
          <p:nvPr/>
        </p:nvSpPr>
        <p:spPr>
          <a:xfrm>
            <a:off x="5407794" y="1318660"/>
            <a:ext cx="1174282" cy="779647"/>
          </a:xfrm>
          <a:prstGeom prst="ellipse">
            <a:avLst/>
          </a:prstGeom>
          <a:solidFill>
            <a:srgbClr val="FFB7FF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Glossary</a:t>
            </a:r>
          </a:p>
          <a:p>
            <a:pPr algn="ctr"/>
            <a:r>
              <a:rPr lang="en-US" sz="10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Term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89ED430-1EBA-E24F-8EAB-E0CFE065ED95}"/>
              </a:ext>
            </a:extLst>
          </p:cNvPr>
          <p:cNvSpPr/>
          <p:nvPr/>
        </p:nvSpPr>
        <p:spPr>
          <a:xfrm>
            <a:off x="2638053" y="1318660"/>
            <a:ext cx="1174282" cy="779647"/>
          </a:xfrm>
          <a:prstGeom prst="ellipse">
            <a:avLst/>
          </a:prstGeom>
          <a:solidFill>
            <a:srgbClr val="FFB7FF"/>
          </a:solidFill>
          <a:ln>
            <a:solidFill>
              <a:schemeClr val="accent3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Glossary Term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7D35E2-986F-BC47-8743-98426D21FC5D}"/>
              </a:ext>
            </a:extLst>
          </p:cNvPr>
          <p:cNvSpPr/>
          <p:nvPr/>
        </p:nvSpPr>
        <p:spPr>
          <a:xfrm>
            <a:off x="1607418" y="2319687"/>
            <a:ext cx="1289785" cy="327259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Meaning</a:t>
            </a:r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9869E43E-FC4A-0E4C-99F0-6A250A56EB18}"/>
              </a:ext>
            </a:extLst>
          </p:cNvPr>
          <p:cNvSpPr/>
          <p:nvPr/>
        </p:nvSpPr>
        <p:spPr>
          <a:xfrm>
            <a:off x="4013735" y="1626669"/>
            <a:ext cx="779646" cy="163630"/>
          </a:xfrm>
          <a:prstGeom prst="leftArrow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1660D8-042C-BF42-B907-ADF5A452127E}"/>
              </a:ext>
            </a:extLst>
          </p:cNvPr>
          <p:cNvSpPr txBox="1"/>
          <p:nvPr/>
        </p:nvSpPr>
        <p:spPr>
          <a:xfrm>
            <a:off x="310578" y="2560549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0555F2-9877-7E47-A398-4728BB435F73}"/>
              </a:ext>
            </a:extLst>
          </p:cNvPr>
          <p:cNvSpPr txBox="1"/>
          <p:nvPr/>
        </p:nvSpPr>
        <p:spPr>
          <a:xfrm>
            <a:off x="7578619" y="2560550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2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298132F-F950-8448-BB4C-47C18A77AA6B}"/>
              </a:ext>
            </a:extLst>
          </p:cNvPr>
          <p:cNvCxnSpPr>
            <a:stCxn id="4" idx="6"/>
            <a:endCxn id="9" idx="2"/>
          </p:cNvCxnSpPr>
          <p:nvPr/>
        </p:nvCxnSpPr>
        <p:spPr>
          <a:xfrm flipV="1">
            <a:off x="1915427" y="1708484"/>
            <a:ext cx="722626" cy="1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BF8FA54-29AB-C646-8C35-9E5173136104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252311" y="1707887"/>
            <a:ext cx="0" cy="611800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A8B4690E-AB17-5B41-9AAD-0E5EC0E64B42}"/>
              </a:ext>
            </a:extLst>
          </p:cNvPr>
          <p:cNvSpPr/>
          <p:nvPr/>
        </p:nvSpPr>
        <p:spPr>
          <a:xfrm>
            <a:off x="2942365" y="3530154"/>
            <a:ext cx="1071370" cy="618335"/>
          </a:xfrm>
          <a:prstGeom prst="wedgeRoundRectCallout">
            <a:avLst>
              <a:gd name="adj1" fmla="val 3173"/>
              <a:gd name="adj2" fmla="val -293971"/>
              <a:gd name="adj3" fmla="val 16667"/>
            </a:avLst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Reference</a:t>
            </a:r>
          </a:p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Copy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D5EEAEBE-432F-F54D-8FBB-2D836EDA965B}"/>
              </a:ext>
            </a:extLst>
          </p:cNvPr>
          <p:cNvSpPr/>
          <p:nvPr/>
        </p:nvSpPr>
        <p:spPr>
          <a:xfrm>
            <a:off x="702643" y="3805008"/>
            <a:ext cx="1347538" cy="618335"/>
          </a:xfrm>
          <a:prstGeom prst="wedgeRoundRectCallout">
            <a:avLst>
              <a:gd name="adj1" fmla="val 48173"/>
              <a:gd name="adj2" fmla="val -234819"/>
              <a:gd name="adj3" fmla="val 16667"/>
            </a:avLst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Relationship</a:t>
            </a:r>
          </a:p>
        </p:txBody>
      </p:sp>
    </p:spTree>
    <p:extLst>
      <p:ext uri="{BB962C8B-B14F-4D97-AF65-F5344CB8AC3E}">
        <p14:creationId xmlns:p14="http://schemas.microsoft.com/office/powerpoint/2010/main" val="285715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6A4B4FB-857C-7041-95D6-25CDF55EA9DA}"/>
              </a:ext>
            </a:extLst>
          </p:cNvPr>
          <p:cNvSpPr/>
          <p:nvPr/>
        </p:nvSpPr>
        <p:spPr>
          <a:xfrm>
            <a:off x="359200" y="1087655"/>
            <a:ext cx="3558282" cy="1780673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D1B06B-9520-9844-A40D-F571EAB3D739}"/>
              </a:ext>
            </a:extLst>
          </p:cNvPr>
          <p:cNvSpPr/>
          <p:nvPr/>
        </p:nvSpPr>
        <p:spPr>
          <a:xfrm>
            <a:off x="4881470" y="1087654"/>
            <a:ext cx="3558282" cy="1780673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C700D2-FC53-7B4D-9F42-9C162FDDBAB6}"/>
              </a:ext>
            </a:extLst>
          </p:cNvPr>
          <p:cNvSpPr/>
          <p:nvPr/>
        </p:nvSpPr>
        <p:spPr>
          <a:xfrm>
            <a:off x="2704556" y="3020727"/>
            <a:ext cx="3558282" cy="1780673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EE5F3B-0698-1C49-B598-313FFA52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the Graph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D1DCFC-64BF-E84E-87D3-FE97A83A6F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16</a:t>
            </a:fld>
            <a:endParaRPr lang="en-US" sz="10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AC602FE-51FF-7540-9881-4409FD81EB35}"/>
              </a:ext>
            </a:extLst>
          </p:cNvPr>
          <p:cNvSpPr/>
          <p:nvPr/>
        </p:nvSpPr>
        <p:spPr>
          <a:xfrm>
            <a:off x="741145" y="1318661"/>
            <a:ext cx="1174282" cy="77964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</a:p>
          <a:p>
            <a:pPr algn="ctr"/>
            <a:r>
              <a:rPr lang="en-US" sz="9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Column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0557B47-EF9E-C24D-B3ED-CA3A9B8E273C}"/>
              </a:ext>
            </a:extLst>
          </p:cNvPr>
          <p:cNvSpPr/>
          <p:nvPr/>
        </p:nvSpPr>
        <p:spPr>
          <a:xfrm>
            <a:off x="5407794" y="1318660"/>
            <a:ext cx="1174282" cy="779647"/>
          </a:xfrm>
          <a:prstGeom prst="ellipse">
            <a:avLst/>
          </a:prstGeom>
          <a:solidFill>
            <a:srgbClr val="FFB7FF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Glossary</a:t>
            </a:r>
          </a:p>
          <a:p>
            <a:pPr algn="ctr"/>
            <a:r>
              <a:rPr lang="en-US" sz="10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Term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1660D8-042C-BF42-B907-ADF5A452127E}"/>
              </a:ext>
            </a:extLst>
          </p:cNvPr>
          <p:cNvSpPr txBox="1"/>
          <p:nvPr/>
        </p:nvSpPr>
        <p:spPr>
          <a:xfrm>
            <a:off x="310578" y="2560549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AAB2E9-FDEA-2D4B-B98B-5320D2095107}"/>
              </a:ext>
            </a:extLst>
          </p:cNvPr>
          <p:cNvSpPr txBox="1"/>
          <p:nvPr/>
        </p:nvSpPr>
        <p:spPr>
          <a:xfrm>
            <a:off x="2704556" y="4493623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0555F2-9877-7E47-A398-4728BB435F73}"/>
              </a:ext>
            </a:extLst>
          </p:cNvPr>
          <p:cNvSpPr txBox="1"/>
          <p:nvPr/>
        </p:nvSpPr>
        <p:spPr>
          <a:xfrm>
            <a:off x="7578619" y="2560550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2</a:t>
            </a:r>
          </a:p>
        </p:txBody>
      </p:sp>
      <p:sp>
        <p:nvSpPr>
          <p:cNvPr id="15" name="Bent Arrow 14">
            <a:extLst>
              <a:ext uri="{FF2B5EF4-FFF2-40B4-BE49-F238E27FC236}">
                <a16:creationId xmlns:a16="http://schemas.microsoft.com/office/drawing/2014/main" id="{A28ED47A-13B7-D148-BE98-36F905222D98}"/>
              </a:ext>
            </a:extLst>
          </p:cNvPr>
          <p:cNvSpPr/>
          <p:nvPr/>
        </p:nvSpPr>
        <p:spPr>
          <a:xfrm flipV="1">
            <a:off x="1519045" y="2968796"/>
            <a:ext cx="1058779" cy="1039528"/>
          </a:xfrm>
          <a:prstGeom prst="bentArrow">
            <a:avLst>
              <a:gd name="adj1" fmla="val 9259"/>
              <a:gd name="adj2" fmla="val 9259"/>
              <a:gd name="adj3" fmla="val 9259"/>
              <a:gd name="adj4" fmla="val 43750"/>
            </a:avLst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5F9F94C1-5AB2-F74D-B60D-D7F3F045378A}"/>
              </a:ext>
            </a:extLst>
          </p:cNvPr>
          <p:cNvSpPr/>
          <p:nvPr/>
        </p:nvSpPr>
        <p:spPr>
          <a:xfrm rot="10800000">
            <a:off x="6389571" y="3020727"/>
            <a:ext cx="1058779" cy="1039528"/>
          </a:xfrm>
          <a:prstGeom prst="bentArrow">
            <a:avLst>
              <a:gd name="adj1" fmla="val 9259"/>
              <a:gd name="adj2" fmla="val 9259"/>
              <a:gd name="adj3" fmla="val 9259"/>
              <a:gd name="adj4" fmla="val 43750"/>
            </a:avLst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9276BCA-48D9-FE4A-BF66-17E8891E23EC}"/>
              </a:ext>
            </a:extLst>
          </p:cNvPr>
          <p:cNvSpPr/>
          <p:nvPr/>
        </p:nvSpPr>
        <p:spPr>
          <a:xfrm>
            <a:off x="2955013" y="3280609"/>
            <a:ext cx="1174282" cy="77964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 Column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182583F-291C-C848-A7D8-9DE28857CAF7}"/>
              </a:ext>
            </a:extLst>
          </p:cNvPr>
          <p:cNvSpPr/>
          <p:nvPr/>
        </p:nvSpPr>
        <p:spPr>
          <a:xfrm>
            <a:off x="4851921" y="3280608"/>
            <a:ext cx="1174282" cy="779647"/>
          </a:xfrm>
          <a:prstGeom prst="ellipse">
            <a:avLst/>
          </a:prstGeom>
          <a:solidFill>
            <a:srgbClr val="FFB7FF"/>
          </a:solidFill>
          <a:ln>
            <a:solidFill>
              <a:schemeClr val="accent3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Glossary</a:t>
            </a:r>
          </a:p>
          <a:p>
            <a:pPr algn="ctr"/>
            <a:r>
              <a:rPr lang="en-US" sz="10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Term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79F1220-436A-6E41-9CEC-1953876A0475}"/>
              </a:ext>
            </a:extLst>
          </p:cNvPr>
          <p:cNvGrpSpPr/>
          <p:nvPr/>
        </p:nvGrpSpPr>
        <p:grpSpPr>
          <a:xfrm>
            <a:off x="3821286" y="3669835"/>
            <a:ext cx="1289785" cy="939059"/>
            <a:chOff x="3821286" y="3669835"/>
            <a:chExt cx="1289785" cy="939059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44EDDBD-D7F7-8040-BD90-635040A8EA59}"/>
                </a:ext>
              </a:extLst>
            </p:cNvPr>
            <p:cNvSpPr/>
            <p:nvPr/>
          </p:nvSpPr>
          <p:spPr>
            <a:xfrm>
              <a:off x="3821286" y="4281635"/>
              <a:ext cx="1289785" cy="327259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ln w="0"/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Meaning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5865015-A9DF-554C-B6BC-8836469A8434}"/>
                </a:ext>
              </a:extLst>
            </p:cNvPr>
            <p:cNvCxnSpPr>
              <a:stCxn id="26" idx="6"/>
              <a:endCxn id="27" idx="2"/>
            </p:cNvCxnSpPr>
            <p:nvPr/>
          </p:nvCxnSpPr>
          <p:spPr>
            <a:xfrm flipV="1">
              <a:off x="4129295" y="3670432"/>
              <a:ext cx="722626" cy="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FF47845-5500-E54E-8366-BBB36BE443B6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>
              <a:off x="4466179" y="3669835"/>
              <a:ext cx="0" cy="6118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8582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6A4B4FB-857C-7041-95D6-25CDF55EA9DA}"/>
              </a:ext>
            </a:extLst>
          </p:cNvPr>
          <p:cNvSpPr/>
          <p:nvPr/>
        </p:nvSpPr>
        <p:spPr>
          <a:xfrm>
            <a:off x="359200" y="1087655"/>
            <a:ext cx="3558282" cy="1780673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D1B06B-9520-9844-A40D-F571EAB3D739}"/>
              </a:ext>
            </a:extLst>
          </p:cNvPr>
          <p:cNvSpPr/>
          <p:nvPr/>
        </p:nvSpPr>
        <p:spPr>
          <a:xfrm>
            <a:off x="4881470" y="1087654"/>
            <a:ext cx="3558282" cy="1780673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C700D2-FC53-7B4D-9F42-9C162FDDBAB6}"/>
              </a:ext>
            </a:extLst>
          </p:cNvPr>
          <p:cNvSpPr/>
          <p:nvPr/>
        </p:nvSpPr>
        <p:spPr>
          <a:xfrm>
            <a:off x="2704556" y="3020727"/>
            <a:ext cx="3558282" cy="1780673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EE5F3B-0698-1C49-B598-313FFA52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the Graph Model – Using Entity Proxies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D1DCFC-64BF-E84E-87D3-FE97A83A6F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17</a:t>
            </a:fld>
            <a:endParaRPr lang="en-US" sz="10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AC602FE-51FF-7540-9881-4409FD81EB35}"/>
              </a:ext>
            </a:extLst>
          </p:cNvPr>
          <p:cNvSpPr/>
          <p:nvPr/>
        </p:nvSpPr>
        <p:spPr>
          <a:xfrm>
            <a:off x="741145" y="1318661"/>
            <a:ext cx="1174282" cy="77964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</a:p>
          <a:p>
            <a:pPr algn="ctr"/>
            <a:r>
              <a:rPr lang="en-US" sz="9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Column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0557B47-EF9E-C24D-B3ED-CA3A9B8E273C}"/>
              </a:ext>
            </a:extLst>
          </p:cNvPr>
          <p:cNvSpPr/>
          <p:nvPr/>
        </p:nvSpPr>
        <p:spPr>
          <a:xfrm>
            <a:off x="5407794" y="1318660"/>
            <a:ext cx="1174282" cy="779647"/>
          </a:xfrm>
          <a:prstGeom prst="ellipse">
            <a:avLst/>
          </a:prstGeom>
          <a:solidFill>
            <a:srgbClr val="FFB7FF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Glossary</a:t>
            </a:r>
          </a:p>
          <a:p>
            <a:pPr algn="ctr"/>
            <a:r>
              <a:rPr lang="en-US" sz="10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Term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1660D8-042C-BF42-B907-ADF5A452127E}"/>
              </a:ext>
            </a:extLst>
          </p:cNvPr>
          <p:cNvSpPr txBox="1"/>
          <p:nvPr/>
        </p:nvSpPr>
        <p:spPr>
          <a:xfrm>
            <a:off x="310578" y="2560549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AAB2E9-FDEA-2D4B-B98B-5320D2095107}"/>
              </a:ext>
            </a:extLst>
          </p:cNvPr>
          <p:cNvSpPr txBox="1"/>
          <p:nvPr/>
        </p:nvSpPr>
        <p:spPr>
          <a:xfrm>
            <a:off x="2704556" y="4493623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0555F2-9877-7E47-A398-4728BB435F73}"/>
              </a:ext>
            </a:extLst>
          </p:cNvPr>
          <p:cNvSpPr txBox="1"/>
          <p:nvPr/>
        </p:nvSpPr>
        <p:spPr>
          <a:xfrm>
            <a:off x="7578619" y="2560550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4EDDBD-D7F7-8040-BD90-635040A8EA59}"/>
              </a:ext>
            </a:extLst>
          </p:cNvPr>
          <p:cNvSpPr/>
          <p:nvPr/>
        </p:nvSpPr>
        <p:spPr>
          <a:xfrm>
            <a:off x="3821286" y="4281635"/>
            <a:ext cx="1289785" cy="327259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Meaning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5865015-A9DF-554C-B6BC-8836469A8434}"/>
              </a:ext>
            </a:extLst>
          </p:cNvPr>
          <p:cNvCxnSpPr>
            <a:cxnSpLocks/>
          </p:cNvCxnSpPr>
          <p:nvPr/>
        </p:nvCxnSpPr>
        <p:spPr>
          <a:xfrm flipV="1">
            <a:off x="4129295" y="3670432"/>
            <a:ext cx="722626" cy="1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F47845-5500-E54E-8366-BBB36BE443B6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4466179" y="3669835"/>
            <a:ext cx="0" cy="611800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0819F91-5E70-C543-BA32-496E3CD7BCE7}"/>
              </a:ext>
            </a:extLst>
          </p:cNvPr>
          <p:cNvSpPr/>
          <p:nvPr/>
        </p:nvSpPr>
        <p:spPr>
          <a:xfrm>
            <a:off x="3316763" y="3453745"/>
            <a:ext cx="808522" cy="4333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900" dirty="0">
                <a:ln w="0"/>
                <a:solidFill>
                  <a:srgbClr val="595959">
                    <a:lumMod val="50000"/>
                  </a:srgbClr>
                </a:solidFill>
                <a:effectLst>
                  <a:outerShdw blurRad="38100" dist="19050" dir="2700000" algn="tl" rotWithShape="0">
                    <a:srgbClr val="FFFFFF">
                      <a:alpha val="40000"/>
                    </a:srgbClr>
                  </a:outerShdw>
                </a:effectLst>
              </a:rPr>
              <a:t>Database</a:t>
            </a:r>
          </a:p>
          <a:p>
            <a:pPr lvl="0" algn="ctr"/>
            <a:r>
              <a:rPr lang="en-US" sz="900" dirty="0">
                <a:ln w="0"/>
                <a:solidFill>
                  <a:srgbClr val="595959">
                    <a:lumMod val="50000"/>
                  </a:srgbClr>
                </a:solidFill>
                <a:effectLst>
                  <a:outerShdw blurRad="38100" dist="19050" dir="2700000" algn="tl" rotWithShape="0">
                    <a:srgbClr val="FFFFFF">
                      <a:alpha val="40000"/>
                    </a:srgbClr>
                  </a:outerShdw>
                </a:effectLst>
              </a:rPr>
              <a:t>Column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BAA5822-9E9C-8847-BF07-E7A49EAF5000}"/>
              </a:ext>
            </a:extLst>
          </p:cNvPr>
          <p:cNvSpPr/>
          <p:nvPr/>
        </p:nvSpPr>
        <p:spPr>
          <a:xfrm>
            <a:off x="4851921" y="3453151"/>
            <a:ext cx="808522" cy="433368"/>
          </a:xfrm>
          <a:prstGeom prst="rect">
            <a:avLst/>
          </a:prstGeom>
          <a:solidFill>
            <a:srgbClr val="FFB7FF"/>
          </a:solidFill>
          <a:ln>
            <a:solidFill>
              <a:schemeClr val="accent3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000" dirty="0">
                <a:ln w="0"/>
                <a:solidFill>
                  <a:srgbClr val="595959">
                    <a:lumMod val="50000"/>
                  </a:srgbClr>
                </a:solidFill>
                <a:effectLst>
                  <a:outerShdw blurRad="38100" dist="19050" dir="2700000" algn="tl" rotWithShape="0">
                    <a:srgbClr val="FFFFFF">
                      <a:alpha val="40000"/>
                    </a:srgbClr>
                  </a:outerShdw>
                </a:effectLst>
              </a:rPr>
              <a:t>Glossary</a:t>
            </a:r>
          </a:p>
          <a:p>
            <a:pPr lvl="0" algn="ctr"/>
            <a:r>
              <a:rPr lang="en-US" sz="1000" dirty="0">
                <a:ln w="0"/>
                <a:solidFill>
                  <a:srgbClr val="595959">
                    <a:lumMod val="50000"/>
                  </a:srgbClr>
                </a:solidFill>
                <a:effectLst>
                  <a:outerShdw blurRad="38100" dist="19050" dir="2700000" algn="tl" rotWithShape="0">
                    <a:srgbClr val="FFFFFF">
                      <a:alpha val="40000"/>
                    </a:srgbClr>
                  </a:outerShdw>
                </a:effectLst>
              </a:rPr>
              <a:t>Term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C29D2EE3-5CCD-2B4D-A5DD-5792A86DC391}"/>
              </a:ext>
            </a:extLst>
          </p:cNvPr>
          <p:cNvSpPr/>
          <p:nvPr/>
        </p:nvSpPr>
        <p:spPr>
          <a:xfrm>
            <a:off x="1276451" y="3453151"/>
            <a:ext cx="966630" cy="618335"/>
          </a:xfrm>
          <a:prstGeom prst="wedgeRoundRectCallout">
            <a:avLst>
              <a:gd name="adj1" fmla="val 160394"/>
              <a:gd name="adj2" fmla="val -23115"/>
              <a:gd name="adj3" fmla="val 16667"/>
            </a:avLst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Entity</a:t>
            </a:r>
          </a:p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Proxy</a:t>
            </a:r>
          </a:p>
        </p:txBody>
      </p:sp>
    </p:spTree>
    <p:extLst>
      <p:ext uri="{BB962C8B-B14F-4D97-AF65-F5344CB8AC3E}">
        <p14:creationId xmlns:p14="http://schemas.microsoft.com/office/powerpoint/2010/main" val="757576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Metadata and governance digital platform</a:t>
            </a:r>
          </a:p>
        </p:txBody>
      </p:sp>
      <p:sp>
        <p:nvSpPr>
          <p:cNvPr id="6" name="Cloud 5"/>
          <p:cNvSpPr/>
          <p:nvPr/>
        </p:nvSpPr>
        <p:spPr>
          <a:xfrm>
            <a:off x="3265629" y="2114329"/>
            <a:ext cx="2635525" cy="1266272"/>
          </a:xfrm>
          <a:prstGeom prst="cloud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rgbClr val="1F497D"/>
                </a:solidFill>
                <a:latin typeface="Calibri"/>
                <a:cs typeface="Calibri"/>
              </a:rPr>
              <a:t>Open Metadata and Governance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1466396" y="1581381"/>
            <a:ext cx="182789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r>
              <a:rPr lang="en-GB" sz="1600" dirty="0">
                <a:latin typeface="Calibri" pitchFamily="-1" charset="0"/>
              </a:rPr>
              <a:t>Reporting Platform</a:t>
            </a:r>
          </a:p>
        </p:txBody>
      </p:sp>
      <p:sp>
        <p:nvSpPr>
          <p:cNvPr id="9" name="Left-Right Arrow 8"/>
          <p:cNvSpPr/>
          <p:nvPr/>
        </p:nvSpPr>
        <p:spPr>
          <a:xfrm rot="2536278">
            <a:off x="2834669" y="2086400"/>
            <a:ext cx="587065" cy="315716"/>
          </a:xfrm>
          <a:prstGeom prst="leftRightArrow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0" name="Left-Right Arrow 9"/>
          <p:cNvSpPr/>
          <p:nvPr/>
        </p:nvSpPr>
        <p:spPr>
          <a:xfrm rot="2536278">
            <a:off x="5582281" y="3072820"/>
            <a:ext cx="720816" cy="381215"/>
          </a:xfrm>
          <a:prstGeom prst="leftRightArrow">
            <a:avLst>
              <a:gd name="adj1" fmla="val 49274"/>
              <a:gd name="adj2" fmla="val 50000"/>
            </a:avLst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1" name="Left-Right Arrow 10"/>
          <p:cNvSpPr/>
          <p:nvPr/>
        </p:nvSpPr>
        <p:spPr>
          <a:xfrm rot="18871311">
            <a:off x="5788287" y="1945436"/>
            <a:ext cx="638900" cy="356260"/>
          </a:xfrm>
          <a:prstGeom prst="leftRightArrow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2" name="Left-Right Arrow 11"/>
          <p:cNvSpPr/>
          <p:nvPr/>
        </p:nvSpPr>
        <p:spPr>
          <a:xfrm rot="18871311">
            <a:off x="2965050" y="3262619"/>
            <a:ext cx="638900" cy="356260"/>
          </a:xfrm>
          <a:prstGeom prst="leftRightArrow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3" name="Left-Right Arrow 12"/>
          <p:cNvSpPr/>
          <p:nvPr/>
        </p:nvSpPr>
        <p:spPr>
          <a:xfrm rot="16200000">
            <a:off x="4128539" y="1566515"/>
            <a:ext cx="638900" cy="356260"/>
          </a:xfrm>
          <a:prstGeom prst="leftRightArrow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4" name="Left-Right Arrow 13"/>
          <p:cNvSpPr/>
          <p:nvPr/>
        </p:nvSpPr>
        <p:spPr>
          <a:xfrm rot="16200000">
            <a:off x="4095077" y="3620879"/>
            <a:ext cx="638900" cy="356260"/>
          </a:xfrm>
          <a:prstGeom prst="leftRightArrow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5728249" y="3611072"/>
            <a:ext cx="19607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r>
              <a:rPr lang="en-GB" sz="1600" dirty="0">
                <a:latin typeface="Calibri" pitchFamily="-1" charset="0"/>
              </a:rPr>
              <a:t>ETL Platform</a:t>
            </a:r>
          </a:p>
        </p:txBody>
      </p:sp>
      <p:sp>
        <p:nvSpPr>
          <p:cNvPr id="16" name="TextBox 15"/>
          <p:cNvSpPr txBox="1"/>
          <p:nvPr/>
        </p:nvSpPr>
        <p:spPr bwMode="auto">
          <a:xfrm>
            <a:off x="6020047" y="1535833"/>
            <a:ext cx="19607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r>
              <a:rPr lang="en-GB" sz="1600" dirty="0">
                <a:latin typeface="Calibri" pitchFamily="-1" charset="0"/>
              </a:rPr>
              <a:t>Analytics Platform</a:t>
            </a:r>
          </a:p>
        </p:txBody>
      </p:sp>
      <p:sp>
        <p:nvSpPr>
          <p:cNvPr id="17" name="TextBox 16"/>
          <p:cNvSpPr txBox="1"/>
          <p:nvPr/>
        </p:nvSpPr>
        <p:spPr bwMode="auto">
          <a:xfrm>
            <a:off x="3431039" y="4164949"/>
            <a:ext cx="196077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dirty="0">
                <a:latin typeface="Calibri" pitchFamily="-1" charset="0"/>
              </a:rPr>
              <a:t>Virtualization Platform</a:t>
            </a:r>
          </a:p>
        </p:txBody>
      </p:sp>
      <p:sp>
        <p:nvSpPr>
          <p:cNvPr id="18" name="TextBox 17"/>
          <p:cNvSpPr txBox="1"/>
          <p:nvPr/>
        </p:nvSpPr>
        <p:spPr bwMode="auto">
          <a:xfrm>
            <a:off x="3462015" y="1091240"/>
            <a:ext cx="19607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dirty="0">
                <a:latin typeface="Calibri" pitchFamily="-1" charset="0"/>
              </a:rPr>
              <a:t>Governance Platform</a:t>
            </a:r>
          </a:p>
        </p:txBody>
      </p:sp>
      <p:sp>
        <p:nvSpPr>
          <p:cNvPr id="19" name="TextBox 18"/>
          <p:cNvSpPr txBox="1"/>
          <p:nvPr/>
        </p:nvSpPr>
        <p:spPr bwMode="auto">
          <a:xfrm>
            <a:off x="1556916" y="3398225"/>
            <a:ext cx="141691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r>
              <a:rPr lang="en-GB" sz="1600" dirty="0">
                <a:latin typeface="Calibri" pitchFamily="-1" charset="0"/>
              </a:rPr>
              <a:t>Data Platform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DCCEB5B-492B-164C-BCB6-9E44B079779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</p:spPr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18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997126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B578B00B-C43E-C648-9FC6-FB71B5DAB800}"/>
              </a:ext>
            </a:extLst>
          </p:cNvPr>
          <p:cNvCxnSpPr>
            <a:cxnSpLocks/>
            <a:stCxn id="241" idx="1"/>
          </p:cNvCxnSpPr>
          <p:nvPr/>
        </p:nvCxnSpPr>
        <p:spPr bwMode="auto">
          <a:xfrm flipH="1" flipV="1">
            <a:off x="3573384" y="2318703"/>
            <a:ext cx="832" cy="106118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7E79FDA1-9BC3-4740-A22D-CEE2AD3DDA0F}"/>
              </a:ext>
            </a:extLst>
          </p:cNvPr>
          <p:cNvGrpSpPr/>
          <p:nvPr/>
        </p:nvGrpSpPr>
        <p:grpSpPr>
          <a:xfrm>
            <a:off x="1222895" y="3374339"/>
            <a:ext cx="1160032" cy="929955"/>
            <a:chOff x="5454524" y="2009903"/>
            <a:chExt cx="1160032" cy="929955"/>
          </a:xfrm>
        </p:grpSpPr>
        <p:sp>
          <p:nvSpPr>
            <p:cNvPr id="237" name="Can 236">
              <a:extLst>
                <a:ext uri="{FF2B5EF4-FFF2-40B4-BE49-F238E27FC236}">
                  <a16:creationId xmlns:a16="http://schemas.microsoft.com/office/drawing/2014/main" id="{D0347AE2-BB62-4B42-8F9D-EEA2A25F72DF}"/>
                </a:ext>
              </a:extLst>
            </p:cNvPr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238" name="Multidocument 237">
              <a:extLst>
                <a:ext uri="{FF2B5EF4-FFF2-40B4-BE49-F238E27FC236}">
                  <a16:creationId xmlns:a16="http://schemas.microsoft.com/office/drawing/2014/main" id="{B2647DA8-8496-B542-B133-1A98A1779CDE}"/>
                </a:ext>
              </a:extLst>
            </p:cNvPr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8A2A9A33-5982-054F-B00C-F9D7E77E7B9E}"/>
              </a:ext>
            </a:extLst>
          </p:cNvPr>
          <p:cNvCxnSpPr>
            <a:cxnSpLocks/>
            <a:stCxn id="237" idx="1"/>
          </p:cNvCxnSpPr>
          <p:nvPr/>
        </p:nvCxnSpPr>
        <p:spPr bwMode="auto">
          <a:xfrm flipH="1" flipV="1">
            <a:off x="1802079" y="2313151"/>
            <a:ext cx="832" cy="106118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99278F9B-01B7-134E-A4F2-D2BA10B7AA39}"/>
              </a:ext>
            </a:extLst>
          </p:cNvPr>
          <p:cNvGrpSpPr/>
          <p:nvPr/>
        </p:nvGrpSpPr>
        <p:grpSpPr>
          <a:xfrm>
            <a:off x="4750391" y="3366902"/>
            <a:ext cx="1160032" cy="929955"/>
            <a:chOff x="5454524" y="2009903"/>
            <a:chExt cx="1160032" cy="929955"/>
          </a:xfrm>
        </p:grpSpPr>
        <p:sp>
          <p:nvSpPr>
            <p:cNvPr id="182" name="Can 181">
              <a:extLst>
                <a:ext uri="{FF2B5EF4-FFF2-40B4-BE49-F238E27FC236}">
                  <a16:creationId xmlns:a16="http://schemas.microsoft.com/office/drawing/2014/main" id="{021B0C40-4883-9C47-88F0-94106F894434}"/>
                </a:ext>
              </a:extLst>
            </p:cNvPr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183" name="Multidocument 182">
              <a:extLst>
                <a:ext uri="{FF2B5EF4-FFF2-40B4-BE49-F238E27FC236}">
                  <a16:creationId xmlns:a16="http://schemas.microsoft.com/office/drawing/2014/main" id="{E60E3FAF-8A31-E242-93BC-01015D1957E2}"/>
                </a:ext>
              </a:extLst>
            </p:cNvPr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784C5C46-0C65-D14E-979B-71BB473BB2F7}"/>
              </a:ext>
            </a:extLst>
          </p:cNvPr>
          <p:cNvCxnSpPr>
            <a:cxnSpLocks/>
            <a:stCxn id="182" idx="1"/>
          </p:cNvCxnSpPr>
          <p:nvPr/>
        </p:nvCxnSpPr>
        <p:spPr bwMode="auto">
          <a:xfrm flipH="1" flipV="1">
            <a:off x="5329575" y="2305714"/>
            <a:ext cx="832" cy="106118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Rectangle 19"/>
          <p:cNvSpPr/>
          <p:nvPr/>
        </p:nvSpPr>
        <p:spPr>
          <a:xfrm>
            <a:off x="3618098" y="1189710"/>
            <a:ext cx="1244600" cy="874712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994335" y="1310358"/>
            <a:ext cx="503238" cy="482600"/>
          </a:xfrm>
          <a:prstGeom prst="rect">
            <a:avLst/>
          </a:prstGeom>
          <a:solidFill>
            <a:srgbClr val="FFFFFF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3633991" y="1224642"/>
            <a:ext cx="1216025" cy="73025"/>
          </a:xfrm>
          <a:prstGeom prst="rect">
            <a:avLst/>
          </a:prstGeom>
          <a:solidFill>
            <a:schemeClr val="tx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654610" y="1867572"/>
            <a:ext cx="1181100" cy="147638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4" name="Round Diagonal Corner Rectangle 23"/>
          <p:cNvSpPr/>
          <p:nvPr/>
        </p:nvSpPr>
        <p:spPr>
          <a:xfrm>
            <a:off x="4276928" y="1440534"/>
            <a:ext cx="60325" cy="63500"/>
          </a:xfrm>
          <a:prstGeom prst="round2DiagRect">
            <a:avLst>
              <a:gd name="adj1" fmla="val 38097"/>
              <a:gd name="adj2" fmla="val 0"/>
            </a:avLst>
          </a:prstGeom>
          <a:solidFill>
            <a:schemeClr val="accent5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0" hangingPunct="0">
              <a:defRPr/>
            </a:pPr>
            <a:endParaRPr lang="en-US"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sp>
        <p:nvSpPr>
          <p:cNvPr id="25" name="Cross 24"/>
          <p:cNvSpPr/>
          <p:nvPr/>
        </p:nvSpPr>
        <p:spPr>
          <a:xfrm>
            <a:off x="4276928" y="1589758"/>
            <a:ext cx="60325" cy="57150"/>
          </a:xfrm>
          <a:prstGeom prst="plus">
            <a:avLst/>
          </a:prstGeom>
          <a:solidFill>
            <a:schemeClr val="accent4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26" name="Group 4"/>
          <p:cNvGrpSpPr>
            <a:grpSpLocks/>
          </p:cNvGrpSpPr>
          <p:nvPr/>
        </p:nvGrpSpPr>
        <p:grpSpPr bwMode="auto">
          <a:xfrm>
            <a:off x="4108653" y="1669142"/>
            <a:ext cx="42863" cy="79375"/>
            <a:chOff x="603250" y="4737100"/>
            <a:chExt cx="355600" cy="654050"/>
          </a:xfrm>
        </p:grpSpPr>
        <p:sp>
          <p:nvSpPr>
            <p:cNvPr id="27" name="Delay 26"/>
            <p:cNvSpPr/>
            <p:nvPr/>
          </p:nvSpPr>
          <p:spPr>
            <a:xfrm rot="16200000">
              <a:off x="545596" y="4977888"/>
              <a:ext cx="470916" cy="355600"/>
            </a:xfrm>
            <a:prstGeom prst="flowChartDelay">
              <a:avLst/>
            </a:prstGeom>
            <a:solidFill>
              <a:srgbClr val="FFFF00"/>
            </a:solidFill>
            <a:ln w="6350" cmpd="sng"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628650" y="4737100"/>
              <a:ext cx="304800" cy="279400"/>
            </a:xfrm>
            <a:prstGeom prst="ellipse">
              <a:avLst/>
            </a:prstGeom>
            <a:solidFill>
              <a:schemeClr val="bg2"/>
            </a:solidFill>
            <a:ln w="6350" cmpd="sng"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</p:grpSp>
      <p:grpSp>
        <p:nvGrpSpPr>
          <p:cNvPr id="29" name="Group 4"/>
          <p:cNvGrpSpPr>
            <a:grpSpLocks/>
          </p:cNvGrpSpPr>
          <p:nvPr/>
        </p:nvGrpSpPr>
        <p:grpSpPr bwMode="auto">
          <a:xfrm>
            <a:off x="4141973" y="1415134"/>
            <a:ext cx="44450" cy="85725"/>
            <a:chOff x="603250" y="4737100"/>
            <a:chExt cx="355600" cy="654050"/>
          </a:xfrm>
        </p:grpSpPr>
        <p:sp>
          <p:nvSpPr>
            <p:cNvPr id="30" name="Delay 29"/>
            <p:cNvSpPr/>
            <p:nvPr/>
          </p:nvSpPr>
          <p:spPr>
            <a:xfrm rot="16200000">
              <a:off x="544859" y="4977167"/>
              <a:ext cx="472373" cy="355600"/>
            </a:xfrm>
            <a:prstGeom prst="flowChartDelay">
              <a:avLst/>
            </a:prstGeom>
            <a:solidFill>
              <a:schemeClr val="tx2"/>
            </a:solidFill>
            <a:ln w="6350" cmpd="sng"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628650" y="4737100"/>
              <a:ext cx="304800" cy="279400"/>
            </a:xfrm>
            <a:prstGeom prst="ellipse">
              <a:avLst/>
            </a:prstGeom>
            <a:solidFill>
              <a:schemeClr val="bg2"/>
            </a:solidFill>
            <a:ln w="6350" cmpd="sng"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</p:grpSp>
      <p:cxnSp>
        <p:nvCxnSpPr>
          <p:cNvPr id="32" name="Straight Connector 31"/>
          <p:cNvCxnSpPr>
            <a:stCxn id="30" idx="2"/>
            <a:endCxn id="24" idx="2"/>
          </p:cNvCxnSpPr>
          <p:nvPr/>
        </p:nvCxnSpPr>
        <p:spPr bwMode="auto">
          <a:xfrm>
            <a:off x="4186441" y="1469117"/>
            <a:ext cx="90487" cy="317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Connector 32"/>
          <p:cNvCxnSpPr>
            <a:stCxn id="25" idx="0"/>
            <a:endCxn id="24" idx="1"/>
          </p:cNvCxnSpPr>
          <p:nvPr/>
        </p:nvCxnSpPr>
        <p:spPr bwMode="auto">
          <a:xfrm flipH="1" flipV="1">
            <a:off x="4307073" y="1504033"/>
            <a:ext cx="0" cy="8572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Connector 33"/>
          <p:cNvCxnSpPr>
            <a:stCxn id="25" idx="2"/>
            <a:endCxn id="27" idx="2"/>
          </p:cNvCxnSpPr>
          <p:nvPr/>
        </p:nvCxnSpPr>
        <p:spPr bwMode="auto">
          <a:xfrm flipH="1">
            <a:off x="4151516" y="1646912"/>
            <a:ext cx="155575" cy="7302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Rectangle 34"/>
          <p:cNvSpPr/>
          <p:nvPr/>
        </p:nvSpPr>
        <p:spPr>
          <a:xfrm>
            <a:off x="3656198" y="1812009"/>
            <a:ext cx="1179512" cy="4445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522978" y="1313533"/>
            <a:ext cx="314325" cy="38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994353" y="1308770"/>
            <a:ext cx="506413" cy="39688"/>
          </a:xfrm>
          <a:prstGeom prst="rect">
            <a:avLst/>
          </a:prstGeom>
          <a:solidFill>
            <a:schemeClr val="accent5">
              <a:lumMod val="50000"/>
            </a:schemeClr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524577" y="1351633"/>
            <a:ext cx="314325" cy="438150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543610" y="1389733"/>
            <a:ext cx="273050" cy="381000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654613" y="1318296"/>
            <a:ext cx="314325" cy="471488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41" name="Group 193"/>
          <p:cNvGrpSpPr>
            <a:grpSpLocks/>
          </p:cNvGrpSpPr>
          <p:nvPr/>
        </p:nvGrpSpPr>
        <p:grpSpPr bwMode="auto">
          <a:xfrm>
            <a:off x="3668898" y="1342117"/>
            <a:ext cx="252412" cy="369887"/>
            <a:chOff x="552317" y="2476596"/>
            <a:chExt cx="701871" cy="1650326"/>
          </a:xfrm>
        </p:grpSpPr>
        <p:grpSp>
          <p:nvGrpSpPr>
            <p:cNvPr id="42" name="Group 218"/>
            <p:cNvGrpSpPr>
              <a:grpSpLocks/>
            </p:cNvGrpSpPr>
            <p:nvPr/>
          </p:nvGrpSpPr>
          <p:grpSpPr bwMode="auto">
            <a:xfrm>
              <a:off x="552317" y="2476596"/>
              <a:ext cx="692981" cy="531812"/>
              <a:chOff x="1933176" y="4572069"/>
              <a:chExt cx="813220" cy="531812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1938355" y="4699562"/>
                <a:ext cx="657889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1933176" y="4572069"/>
                <a:ext cx="134686" cy="8499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2088582" y="4848302"/>
                <a:ext cx="657885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959075" y="5004126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43" name="Group 218"/>
            <p:cNvGrpSpPr>
              <a:grpSpLocks/>
            </p:cNvGrpSpPr>
            <p:nvPr/>
          </p:nvGrpSpPr>
          <p:grpSpPr bwMode="auto">
            <a:xfrm>
              <a:off x="559469" y="3064221"/>
              <a:ext cx="690274" cy="404812"/>
              <a:chOff x="1936353" y="4699069"/>
              <a:chExt cx="810043" cy="404812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1938321" y="4699328"/>
                <a:ext cx="657886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2088545" y="4848073"/>
                <a:ext cx="657890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1959042" y="5003898"/>
                <a:ext cx="435139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44" name="Group 218"/>
            <p:cNvGrpSpPr>
              <a:grpSpLocks/>
            </p:cNvGrpSpPr>
            <p:nvPr/>
          </p:nvGrpSpPr>
          <p:grpSpPr bwMode="auto">
            <a:xfrm>
              <a:off x="578418" y="3561833"/>
              <a:ext cx="671326" cy="252412"/>
              <a:chOff x="1958589" y="4851469"/>
              <a:chExt cx="787807" cy="252412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2088543" y="4849921"/>
                <a:ext cx="657889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959039" y="5005746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45" name="Group 218"/>
            <p:cNvGrpSpPr>
              <a:grpSpLocks/>
            </p:cNvGrpSpPr>
            <p:nvPr/>
          </p:nvGrpSpPr>
          <p:grpSpPr bwMode="auto">
            <a:xfrm>
              <a:off x="582862" y="3874510"/>
              <a:ext cx="671326" cy="252412"/>
              <a:chOff x="1958589" y="4851469"/>
              <a:chExt cx="787807" cy="252412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088510" y="4848895"/>
                <a:ext cx="657886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959003" y="5004720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sp>
        <p:nvSpPr>
          <p:cNvPr id="57" name="Rectangle 56"/>
          <p:cNvSpPr/>
          <p:nvPr/>
        </p:nvSpPr>
        <p:spPr bwMode="auto">
          <a:xfrm>
            <a:off x="4584885" y="1396085"/>
            <a:ext cx="109538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58" name="Straight Connector 57"/>
          <p:cNvCxnSpPr/>
          <p:nvPr/>
        </p:nvCxnSpPr>
        <p:spPr bwMode="auto">
          <a:xfrm>
            <a:off x="4722998" y="1359579"/>
            <a:ext cx="0" cy="411163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/>
          <p:cNvCxnSpPr/>
          <p:nvPr/>
        </p:nvCxnSpPr>
        <p:spPr bwMode="auto">
          <a:xfrm flipH="1">
            <a:off x="4543610" y="1564358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Straight Connector 59"/>
          <p:cNvCxnSpPr/>
          <p:nvPr/>
        </p:nvCxnSpPr>
        <p:spPr bwMode="auto">
          <a:xfrm flipH="1">
            <a:off x="4543610" y="159928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/>
          <p:cNvCxnSpPr/>
          <p:nvPr/>
        </p:nvCxnSpPr>
        <p:spPr bwMode="auto">
          <a:xfrm flipH="1">
            <a:off x="4543610" y="1632620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/>
          <p:cNvCxnSpPr/>
          <p:nvPr/>
        </p:nvCxnSpPr>
        <p:spPr bwMode="auto">
          <a:xfrm flipH="1">
            <a:off x="4543610" y="1667545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Straight Connector 62"/>
          <p:cNvCxnSpPr/>
          <p:nvPr/>
        </p:nvCxnSpPr>
        <p:spPr bwMode="auto">
          <a:xfrm flipH="1">
            <a:off x="4543610" y="170088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Straight Connector 63"/>
          <p:cNvCxnSpPr/>
          <p:nvPr/>
        </p:nvCxnSpPr>
        <p:spPr bwMode="auto">
          <a:xfrm flipH="1">
            <a:off x="4543610" y="1735808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/>
          <p:cNvCxnSpPr/>
          <p:nvPr/>
        </p:nvCxnSpPr>
        <p:spPr bwMode="auto">
          <a:xfrm flipH="1">
            <a:off x="4542023" y="142783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Connector 65"/>
          <p:cNvCxnSpPr/>
          <p:nvPr/>
        </p:nvCxnSpPr>
        <p:spPr bwMode="auto">
          <a:xfrm flipH="1">
            <a:off x="4542023" y="1461170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Straight Connector 66"/>
          <p:cNvCxnSpPr/>
          <p:nvPr/>
        </p:nvCxnSpPr>
        <p:spPr bwMode="auto">
          <a:xfrm flipH="1">
            <a:off x="4542023" y="1496095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/>
          <p:cNvCxnSpPr/>
          <p:nvPr/>
        </p:nvCxnSpPr>
        <p:spPr bwMode="auto">
          <a:xfrm flipH="1">
            <a:off x="4542023" y="152943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Connector 68"/>
          <p:cNvCxnSpPr/>
          <p:nvPr/>
        </p:nvCxnSpPr>
        <p:spPr bwMode="auto">
          <a:xfrm>
            <a:off x="4570598" y="1359579"/>
            <a:ext cx="0" cy="411163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0" name="Group 97"/>
          <p:cNvGrpSpPr>
            <a:grpSpLocks/>
          </p:cNvGrpSpPr>
          <p:nvPr/>
        </p:nvGrpSpPr>
        <p:grpSpPr bwMode="auto">
          <a:xfrm>
            <a:off x="4546803" y="1389735"/>
            <a:ext cx="23813" cy="25400"/>
            <a:chOff x="8112931" y="3217866"/>
            <a:chExt cx="110967" cy="110967"/>
          </a:xfrm>
        </p:grpSpPr>
        <p:sp>
          <p:nvSpPr>
            <p:cNvPr id="71" name="Oval 70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8142522" y="3245608"/>
              <a:ext cx="51786" cy="55484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73" name="Group 98"/>
          <p:cNvGrpSpPr>
            <a:grpSpLocks/>
          </p:cNvGrpSpPr>
          <p:nvPr/>
        </p:nvGrpSpPr>
        <p:grpSpPr bwMode="auto">
          <a:xfrm>
            <a:off x="4546803" y="1399259"/>
            <a:ext cx="23813" cy="23812"/>
            <a:chOff x="8112931" y="3217866"/>
            <a:chExt cx="110967" cy="110967"/>
          </a:xfrm>
        </p:grpSpPr>
        <p:sp>
          <p:nvSpPr>
            <p:cNvPr id="74" name="Oval 73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8142522" y="3247458"/>
              <a:ext cx="51786" cy="51783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76" name="Group 101"/>
          <p:cNvGrpSpPr>
            <a:grpSpLocks/>
          </p:cNvGrpSpPr>
          <p:nvPr/>
        </p:nvGrpSpPr>
        <p:grpSpPr bwMode="auto">
          <a:xfrm>
            <a:off x="4546803" y="1432596"/>
            <a:ext cx="23813" cy="25400"/>
            <a:chOff x="8112931" y="3217866"/>
            <a:chExt cx="110967" cy="110967"/>
          </a:xfrm>
        </p:grpSpPr>
        <p:sp>
          <p:nvSpPr>
            <p:cNvPr id="77" name="Oval 76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8142522" y="3245608"/>
              <a:ext cx="51786" cy="55484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79" name="Group 104"/>
          <p:cNvGrpSpPr>
            <a:grpSpLocks/>
          </p:cNvGrpSpPr>
          <p:nvPr/>
        </p:nvGrpSpPr>
        <p:grpSpPr bwMode="auto">
          <a:xfrm>
            <a:off x="4546803" y="1467529"/>
            <a:ext cx="23813" cy="23813"/>
            <a:chOff x="8112931" y="3217866"/>
            <a:chExt cx="110967" cy="110967"/>
          </a:xfrm>
        </p:grpSpPr>
        <p:sp>
          <p:nvSpPr>
            <p:cNvPr id="80" name="Oval 79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8142522" y="3247457"/>
              <a:ext cx="51786" cy="51786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sp>
        <p:nvSpPr>
          <p:cNvPr id="82" name="Rectangle 81"/>
          <p:cNvSpPr/>
          <p:nvPr/>
        </p:nvSpPr>
        <p:spPr bwMode="auto">
          <a:xfrm>
            <a:off x="3681616" y="1878683"/>
            <a:ext cx="109537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3849873" y="1877104"/>
            <a:ext cx="366712" cy="11906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4262623" y="1878692"/>
            <a:ext cx="323850" cy="1174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5" name="Rectangle 84"/>
          <p:cNvSpPr/>
          <p:nvPr/>
        </p:nvSpPr>
        <p:spPr bwMode="auto">
          <a:xfrm>
            <a:off x="4626160" y="1875509"/>
            <a:ext cx="177800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4716296" y="1817585"/>
            <a:ext cx="104641" cy="3860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" cmpd="sng">
            <a:solidFill>
              <a:schemeClr val="accent5">
                <a:lumMod val="40000"/>
                <a:lumOff val="60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0" rIns="36000" anchor="ctr"/>
          <a:lstStyle/>
          <a:p>
            <a:pPr algn="ctr" eaLnBrk="0" hangingPunct="0">
              <a:defRPr/>
            </a:pPr>
            <a:endParaRPr lang="en-US" sz="9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87" name="Straight Connector 86"/>
          <p:cNvCxnSpPr/>
          <p:nvPr/>
        </p:nvCxnSpPr>
        <p:spPr bwMode="auto">
          <a:xfrm flipH="1">
            <a:off x="3654610" y="1902495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Straight Connector 87"/>
          <p:cNvCxnSpPr/>
          <p:nvPr/>
        </p:nvCxnSpPr>
        <p:spPr bwMode="auto">
          <a:xfrm flipH="1">
            <a:off x="3654610" y="1937420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Connector 88"/>
          <p:cNvCxnSpPr/>
          <p:nvPr/>
        </p:nvCxnSpPr>
        <p:spPr bwMode="auto">
          <a:xfrm flipH="1">
            <a:off x="3654610" y="1970758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Straight Connector 89"/>
          <p:cNvCxnSpPr/>
          <p:nvPr/>
        </p:nvCxnSpPr>
        <p:spPr bwMode="auto">
          <a:xfrm flipH="1">
            <a:off x="3654610" y="2005683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1" name="Straight Connector 90"/>
          <p:cNvCxnSpPr>
            <a:stCxn id="23" idx="0"/>
            <a:endCxn id="23" idx="2"/>
          </p:cNvCxnSpPr>
          <p:nvPr/>
        </p:nvCxnSpPr>
        <p:spPr bwMode="auto">
          <a:xfrm>
            <a:off x="4245160" y="1867572"/>
            <a:ext cx="0" cy="147638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" name="Straight Connector 91"/>
          <p:cNvCxnSpPr/>
          <p:nvPr/>
        </p:nvCxnSpPr>
        <p:spPr bwMode="auto">
          <a:xfrm>
            <a:off x="4605523" y="1864404"/>
            <a:ext cx="0" cy="149225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3" name="Straight Connector 92"/>
          <p:cNvCxnSpPr/>
          <p:nvPr/>
        </p:nvCxnSpPr>
        <p:spPr bwMode="auto">
          <a:xfrm>
            <a:off x="3837173" y="1869167"/>
            <a:ext cx="0" cy="149225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4" name="Rectangle 93"/>
          <p:cNvSpPr/>
          <p:nvPr/>
        </p:nvSpPr>
        <p:spPr bwMode="auto">
          <a:xfrm>
            <a:off x="4540442" y="1361158"/>
            <a:ext cx="212725" cy="28575"/>
          </a:xfrm>
          <a:prstGeom prst="rect">
            <a:avLst/>
          </a:prstGeom>
          <a:solidFill>
            <a:schemeClr val="tx1"/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3656216" y="1308770"/>
            <a:ext cx="312737" cy="3968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96" name="Group 27668"/>
          <p:cNvGrpSpPr>
            <a:grpSpLocks/>
          </p:cNvGrpSpPr>
          <p:nvPr/>
        </p:nvGrpSpPr>
        <p:grpSpPr bwMode="auto">
          <a:xfrm>
            <a:off x="990441" y="1200822"/>
            <a:ext cx="1228725" cy="863600"/>
            <a:chOff x="640045" y="3157538"/>
            <a:chExt cx="1228725" cy="863600"/>
          </a:xfrm>
        </p:grpSpPr>
        <p:sp>
          <p:nvSpPr>
            <p:cNvPr id="97" name="Rectangle 96"/>
            <p:cNvSpPr/>
            <p:nvPr/>
          </p:nvSpPr>
          <p:spPr bwMode="auto">
            <a:xfrm>
              <a:off x="640045" y="3157538"/>
              <a:ext cx="1228725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8" name="Rectangle 97"/>
            <p:cNvSpPr/>
            <p:nvPr/>
          </p:nvSpPr>
          <p:spPr bwMode="auto">
            <a:xfrm>
              <a:off x="690845" y="3198813"/>
              <a:ext cx="1136650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9" name="Rectangle 98"/>
            <p:cNvSpPr/>
            <p:nvPr/>
          </p:nvSpPr>
          <p:spPr bwMode="auto">
            <a:xfrm>
              <a:off x="700370" y="3309938"/>
              <a:ext cx="274637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0" name="Rectangle 99"/>
            <p:cNvSpPr/>
            <p:nvPr/>
          </p:nvSpPr>
          <p:spPr bwMode="auto">
            <a:xfrm>
              <a:off x="1533807" y="3309938"/>
              <a:ext cx="287338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1" name="Rectangle 100"/>
            <p:cNvSpPr/>
            <p:nvPr/>
          </p:nvSpPr>
          <p:spPr bwMode="auto">
            <a:xfrm>
              <a:off x="1005170" y="3309938"/>
              <a:ext cx="498475" cy="1936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2" name="Rectangle 101"/>
            <p:cNvSpPr/>
            <p:nvPr/>
          </p:nvSpPr>
          <p:spPr bwMode="auto">
            <a:xfrm>
              <a:off x="1005170" y="3813176"/>
              <a:ext cx="225425" cy="15716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3" name="Rectangle 102"/>
            <p:cNvSpPr/>
            <p:nvPr/>
          </p:nvSpPr>
          <p:spPr bwMode="auto">
            <a:xfrm>
              <a:off x="1270282" y="3814763"/>
              <a:ext cx="234950" cy="15716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4" name="Rectangle 103"/>
            <p:cNvSpPr/>
            <p:nvPr/>
          </p:nvSpPr>
          <p:spPr bwMode="auto">
            <a:xfrm>
              <a:off x="1532220" y="3656013"/>
              <a:ext cx="288925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5" name="Rectangle 104"/>
            <p:cNvSpPr/>
            <p:nvPr/>
          </p:nvSpPr>
          <p:spPr bwMode="auto">
            <a:xfrm>
              <a:off x="1049620" y="3354388"/>
              <a:ext cx="406400" cy="1222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6" name="Rectangle 105"/>
            <p:cNvSpPr/>
            <p:nvPr/>
          </p:nvSpPr>
          <p:spPr bwMode="auto">
            <a:xfrm>
              <a:off x="744820" y="3370263"/>
              <a:ext cx="180975" cy="550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7" name="Rectangle 106"/>
            <p:cNvSpPr/>
            <p:nvPr/>
          </p:nvSpPr>
          <p:spPr bwMode="auto">
            <a:xfrm>
              <a:off x="1587782" y="3708401"/>
              <a:ext cx="163513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8" name="Rectangle 107"/>
            <p:cNvSpPr/>
            <p:nvPr/>
          </p:nvSpPr>
          <p:spPr bwMode="auto">
            <a:xfrm>
              <a:off x="1592545" y="3354388"/>
              <a:ext cx="163512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" name="Rectangle 108"/>
            <p:cNvSpPr/>
            <p:nvPr/>
          </p:nvSpPr>
          <p:spPr bwMode="auto">
            <a:xfrm>
              <a:off x="1308382" y="3860801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0" name="Rectangle 109"/>
            <p:cNvSpPr/>
            <p:nvPr/>
          </p:nvSpPr>
          <p:spPr bwMode="auto">
            <a:xfrm>
              <a:off x="1054382" y="3852863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grpSp>
          <p:nvGrpSpPr>
            <p:cNvPr id="111" name="Group 294"/>
            <p:cNvGrpSpPr>
              <a:grpSpLocks/>
            </p:cNvGrpSpPr>
            <p:nvPr/>
          </p:nvGrpSpPr>
          <p:grpSpPr bwMode="auto">
            <a:xfrm>
              <a:off x="997419" y="3522291"/>
              <a:ext cx="496710" cy="257828"/>
              <a:chOff x="339996" y="3313113"/>
              <a:chExt cx="1120775" cy="655637"/>
            </a:xfrm>
          </p:grpSpPr>
          <p:sp>
            <p:nvSpPr>
              <p:cNvPr id="112" name="Rectangle 111"/>
              <p:cNvSpPr/>
              <p:nvPr/>
            </p:nvSpPr>
            <p:spPr bwMode="auto">
              <a:xfrm>
                <a:off x="339574" y="3314059"/>
                <a:ext cx="1121177" cy="653976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cxnSp>
            <p:nvCxnSpPr>
              <p:cNvPr id="113" name="Straight Connector 112"/>
              <p:cNvCxnSpPr/>
              <p:nvPr/>
            </p:nvCxnSpPr>
            <p:spPr bwMode="auto">
              <a:xfrm>
                <a:off x="450618" y="3402871"/>
                <a:ext cx="0" cy="504613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4" name="Straight Connector 113"/>
              <p:cNvCxnSpPr/>
              <p:nvPr/>
            </p:nvCxnSpPr>
            <p:spPr bwMode="auto">
              <a:xfrm>
                <a:off x="425543" y="3883262"/>
                <a:ext cx="909836" cy="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15" name="Rectangle 114"/>
              <p:cNvSpPr/>
              <p:nvPr/>
            </p:nvSpPr>
            <p:spPr bwMode="auto">
              <a:xfrm>
                <a:off x="550915" y="3487647"/>
                <a:ext cx="96714" cy="39561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 bwMode="auto">
              <a:xfrm>
                <a:off x="751509" y="3588568"/>
                <a:ext cx="107461" cy="286621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17" name="Rectangle 116"/>
              <p:cNvSpPr/>
              <p:nvPr/>
            </p:nvSpPr>
            <p:spPr bwMode="auto">
              <a:xfrm>
                <a:off x="1109712" y="3709674"/>
                <a:ext cx="93133" cy="16954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18" name="Rectangle 117"/>
              <p:cNvSpPr/>
              <p:nvPr/>
            </p:nvSpPr>
            <p:spPr bwMode="auto">
              <a:xfrm>
                <a:off x="941355" y="3528016"/>
                <a:ext cx="85969" cy="351208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grpSp>
        <p:nvGrpSpPr>
          <p:cNvPr id="119" name="Group 27669"/>
          <p:cNvGrpSpPr>
            <a:grpSpLocks/>
          </p:cNvGrpSpPr>
          <p:nvPr/>
        </p:nvGrpSpPr>
        <p:grpSpPr bwMode="auto">
          <a:xfrm>
            <a:off x="2289011" y="1203996"/>
            <a:ext cx="1228725" cy="863600"/>
            <a:chOff x="1938138" y="3160713"/>
            <a:chExt cx="1228725" cy="863600"/>
          </a:xfrm>
        </p:grpSpPr>
        <p:sp>
          <p:nvSpPr>
            <p:cNvPr id="120" name="Rectangle 119"/>
            <p:cNvSpPr/>
            <p:nvPr/>
          </p:nvSpPr>
          <p:spPr bwMode="auto">
            <a:xfrm>
              <a:off x="1938138" y="3160713"/>
              <a:ext cx="1228725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1" name="Rectangle 120"/>
            <p:cNvSpPr/>
            <p:nvPr/>
          </p:nvSpPr>
          <p:spPr bwMode="auto">
            <a:xfrm>
              <a:off x="1988938" y="3201988"/>
              <a:ext cx="1136650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2" name="Rectangle 121"/>
            <p:cNvSpPr/>
            <p:nvPr/>
          </p:nvSpPr>
          <p:spPr bwMode="auto">
            <a:xfrm>
              <a:off x="1988938" y="3327401"/>
              <a:ext cx="274637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3" name="Rectangle 122"/>
            <p:cNvSpPr/>
            <p:nvPr/>
          </p:nvSpPr>
          <p:spPr bwMode="auto">
            <a:xfrm>
              <a:off x="2822375" y="3327401"/>
              <a:ext cx="287338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4" name="Rectangle 123"/>
            <p:cNvSpPr/>
            <p:nvPr/>
          </p:nvSpPr>
          <p:spPr bwMode="auto">
            <a:xfrm>
              <a:off x="2293738" y="3327401"/>
              <a:ext cx="498475" cy="1936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5" name="Rectangle 124"/>
            <p:cNvSpPr/>
            <p:nvPr/>
          </p:nvSpPr>
          <p:spPr bwMode="auto">
            <a:xfrm>
              <a:off x="2293738" y="3830638"/>
              <a:ext cx="225425" cy="15716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6" name="Rectangle 125"/>
            <p:cNvSpPr/>
            <p:nvPr/>
          </p:nvSpPr>
          <p:spPr bwMode="auto">
            <a:xfrm>
              <a:off x="2558850" y="3832226"/>
              <a:ext cx="234950" cy="15716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2820788" y="3673476"/>
              <a:ext cx="288925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8" name="Rectangle 127"/>
            <p:cNvSpPr/>
            <p:nvPr/>
          </p:nvSpPr>
          <p:spPr bwMode="auto">
            <a:xfrm>
              <a:off x="2338188" y="3371851"/>
              <a:ext cx="406400" cy="1222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2033388" y="3387726"/>
              <a:ext cx="180975" cy="5508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2876350" y="3725863"/>
              <a:ext cx="163513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1" name="Rectangle 130"/>
            <p:cNvSpPr/>
            <p:nvPr/>
          </p:nvSpPr>
          <p:spPr bwMode="auto">
            <a:xfrm>
              <a:off x="2881113" y="3371851"/>
              <a:ext cx="163512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2" name="Rectangle 131"/>
            <p:cNvSpPr/>
            <p:nvPr/>
          </p:nvSpPr>
          <p:spPr bwMode="auto">
            <a:xfrm>
              <a:off x="2596950" y="3878263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3" name="Rectangle 132"/>
            <p:cNvSpPr/>
            <p:nvPr/>
          </p:nvSpPr>
          <p:spPr bwMode="auto">
            <a:xfrm>
              <a:off x="2342950" y="3870326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grpSp>
          <p:nvGrpSpPr>
            <p:cNvPr id="134" name="Group 309"/>
            <p:cNvGrpSpPr>
              <a:grpSpLocks/>
            </p:cNvGrpSpPr>
            <p:nvPr/>
          </p:nvGrpSpPr>
          <p:grpSpPr bwMode="auto">
            <a:xfrm>
              <a:off x="2285349" y="3540221"/>
              <a:ext cx="496710" cy="257828"/>
              <a:chOff x="339996" y="3313113"/>
              <a:chExt cx="1120775" cy="655637"/>
            </a:xfrm>
          </p:grpSpPr>
          <p:sp>
            <p:nvSpPr>
              <p:cNvPr id="142" name="Rectangle 141"/>
              <p:cNvSpPr/>
              <p:nvPr/>
            </p:nvSpPr>
            <p:spPr bwMode="auto">
              <a:xfrm>
                <a:off x="341014" y="3312871"/>
                <a:ext cx="1121177" cy="653976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cxnSp>
            <p:nvCxnSpPr>
              <p:cNvPr id="143" name="Straight Connector 142"/>
              <p:cNvCxnSpPr/>
              <p:nvPr/>
            </p:nvCxnSpPr>
            <p:spPr bwMode="auto">
              <a:xfrm>
                <a:off x="452058" y="3401683"/>
                <a:ext cx="0" cy="50461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4" name="Straight Connector 143"/>
              <p:cNvCxnSpPr/>
              <p:nvPr/>
            </p:nvCxnSpPr>
            <p:spPr bwMode="auto">
              <a:xfrm>
                <a:off x="426982" y="3882072"/>
                <a:ext cx="909836" cy="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45" name="Rectangle 144"/>
              <p:cNvSpPr/>
              <p:nvPr/>
            </p:nvSpPr>
            <p:spPr bwMode="auto">
              <a:xfrm>
                <a:off x="552355" y="3486456"/>
                <a:ext cx="96714" cy="39561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6" name="Rectangle 145"/>
              <p:cNvSpPr/>
              <p:nvPr/>
            </p:nvSpPr>
            <p:spPr bwMode="auto">
              <a:xfrm>
                <a:off x="752948" y="3587380"/>
                <a:ext cx="107461" cy="28661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 bwMode="auto">
              <a:xfrm>
                <a:off x="1111151" y="3708487"/>
                <a:ext cx="93133" cy="16954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8" name="Rectangle 147"/>
              <p:cNvSpPr/>
              <p:nvPr/>
            </p:nvSpPr>
            <p:spPr bwMode="auto">
              <a:xfrm>
                <a:off x="942795" y="3526825"/>
                <a:ext cx="85969" cy="351211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135" name="Group 317"/>
            <p:cNvGrpSpPr>
              <a:grpSpLocks/>
            </p:cNvGrpSpPr>
            <p:nvPr/>
          </p:nvGrpSpPr>
          <p:grpSpPr bwMode="auto">
            <a:xfrm>
              <a:off x="2178131" y="3451412"/>
              <a:ext cx="705511" cy="403412"/>
              <a:chOff x="2984959" y="3302000"/>
              <a:chExt cx="1120775" cy="660400"/>
            </a:xfrm>
          </p:grpSpPr>
          <p:sp>
            <p:nvSpPr>
              <p:cNvPr id="136" name="Rectangle 135"/>
              <p:cNvSpPr/>
              <p:nvPr/>
            </p:nvSpPr>
            <p:spPr bwMode="auto">
              <a:xfrm>
                <a:off x="2984513" y="3301696"/>
                <a:ext cx="1122248" cy="660094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 bwMode="auto">
              <a:xfrm>
                <a:off x="3231659" y="3379659"/>
                <a:ext cx="789356" cy="59771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 bwMode="auto">
              <a:xfrm>
                <a:off x="3034951" y="3504402"/>
                <a:ext cx="655695" cy="961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 bwMode="auto">
              <a:xfrm>
                <a:off x="3029907" y="3377060"/>
                <a:ext cx="136183" cy="83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0" name="Rectangle 139"/>
              <p:cNvSpPr/>
              <p:nvPr/>
            </p:nvSpPr>
            <p:spPr bwMode="auto">
              <a:xfrm>
                <a:off x="3186265" y="3655132"/>
                <a:ext cx="658217" cy="961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 bwMode="auto">
              <a:xfrm>
                <a:off x="3055126" y="3808460"/>
                <a:ext cx="433767" cy="987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grpSp>
        <p:nvGrpSpPr>
          <p:cNvPr id="224" name="Group 223"/>
          <p:cNvGrpSpPr/>
          <p:nvPr/>
        </p:nvGrpSpPr>
        <p:grpSpPr>
          <a:xfrm>
            <a:off x="4987863" y="1221298"/>
            <a:ext cx="1339754" cy="804299"/>
            <a:chOff x="6424509" y="864237"/>
            <a:chExt cx="1339754" cy="804299"/>
          </a:xfrm>
        </p:grpSpPr>
        <p:grpSp>
          <p:nvGrpSpPr>
            <p:cNvPr id="152" name="Group 151"/>
            <p:cNvGrpSpPr/>
            <p:nvPr/>
          </p:nvGrpSpPr>
          <p:grpSpPr>
            <a:xfrm>
              <a:off x="6424509" y="864237"/>
              <a:ext cx="1339754" cy="804299"/>
              <a:chOff x="4469034" y="1141802"/>
              <a:chExt cx="1270000" cy="566737"/>
            </a:xfrm>
          </p:grpSpPr>
          <p:sp>
            <p:nvSpPr>
              <p:cNvPr id="153" name="Rectangle 152"/>
              <p:cNvSpPr/>
              <p:nvPr/>
            </p:nvSpPr>
            <p:spPr bwMode="auto">
              <a:xfrm>
                <a:off x="4469034" y="1141802"/>
                <a:ext cx="1270000" cy="566737"/>
              </a:xfrm>
              <a:prstGeom prst="rect">
                <a:avLst/>
              </a:prstGeom>
              <a:solidFill>
                <a:srgbClr val="1F497D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54" name="Rounded Rectangle 153"/>
              <p:cNvSpPr/>
              <p:nvPr/>
            </p:nvSpPr>
            <p:spPr bwMode="auto">
              <a:xfrm>
                <a:off x="4542059" y="1183473"/>
                <a:ext cx="1123950" cy="469106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155" name="Rectangle 154"/>
            <p:cNvSpPr/>
            <p:nvPr/>
          </p:nvSpPr>
          <p:spPr>
            <a:xfrm>
              <a:off x="6758817" y="1079303"/>
              <a:ext cx="681037" cy="91679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6959556" y="1369214"/>
              <a:ext cx="310009" cy="149993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GB" sz="800" dirty="0">
                  <a:solidFill>
                    <a:srgbClr val="EEECE1"/>
                  </a:solidFill>
                  <a:latin typeface="Calibri"/>
                  <a:cs typeface="Calibri"/>
                </a:rPr>
                <a:t>Search</a:t>
              </a:r>
            </a:p>
          </p:txBody>
        </p:sp>
      </p:grpSp>
      <p:cxnSp>
        <p:nvCxnSpPr>
          <p:cNvPr id="157" name="Straight Connector 156"/>
          <p:cNvCxnSpPr>
            <a:stCxn id="153" idx="2"/>
            <a:endCxn id="201" idx="0"/>
          </p:cNvCxnSpPr>
          <p:nvPr/>
        </p:nvCxnSpPr>
        <p:spPr bwMode="auto">
          <a:xfrm flipH="1">
            <a:off x="5657088" y="2025597"/>
            <a:ext cx="665" cy="21568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7" name="Rectangle 196"/>
          <p:cNvSpPr/>
          <p:nvPr/>
        </p:nvSpPr>
        <p:spPr>
          <a:xfrm>
            <a:off x="1561592" y="2246962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2858826" y="2241002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4204112" y="2245052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5513775" y="2243160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01" name="Rectangle 200"/>
          <p:cNvSpPr/>
          <p:nvPr/>
        </p:nvSpPr>
        <p:spPr>
          <a:xfrm>
            <a:off x="5617089" y="2241270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203" name="Straight Connector 202"/>
          <p:cNvCxnSpPr>
            <a:stCxn id="120" idx="2"/>
            <a:endCxn id="198" idx="0"/>
          </p:cNvCxnSpPr>
          <p:nvPr/>
        </p:nvCxnSpPr>
        <p:spPr bwMode="auto">
          <a:xfrm flipH="1">
            <a:off x="2898822" y="2067596"/>
            <a:ext cx="4551" cy="17340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4" name="Straight Connector 203"/>
          <p:cNvCxnSpPr>
            <a:stCxn id="20" idx="2"/>
            <a:endCxn id="199" idx="0"/>
          </p:cNvCxnSpPr>
          <p:nvPr/>
        </p:nvCxnSpPr>
        <p:spPr bwMode="auto">
          <a:xfrm>
            <a:off x="4240398" y="2064429"/>
            <a:ext cx="3700" cy="18063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5" name="Straight Connector 204"/>
          <p:cNvCxnSpPr>
            <a:stCxn id="97" idx="2"/>
            <a:endCxn id="197" idx="0"/>
          </p:cNvCxnSpPr>
          <p:nvPr/>
        </p:nvCxnSpPr>
        <p:spPr bwMode="auto">
          <a:xfrm flipH="1">
            <a:off x="1601578" y="2064421"/>
            <a:ext cx="3210" cy="18254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6" name="Rounded Rectangle 20"/>
          <p:cNvSpPr>
            <a:spLocks noChangeArrowheads="1"/>
          </p:cNvSpPr>
          <p:nvPr/>
        </p:nvSpPr>
        <p:spPr bwMode="auto">
          <a:xfrm>
            <a:off x="967186" y="2252426"/>
            <a:ext cx="5395114" cy="324911"/>
          </a:xfrm>
          <a:prstGeom prst="roundRect">
            <a:avLst>
              <a:gd name="adj" fmla="val 16667"/>
            </a:avLst>
          </a:prstGeom>
          <a:solidFill>
            <a:srgbClr val="71CCDC"/>
          </a:solidFill>
          <a:ln w="38100">
            <a:solidFill>
              <a:srgbClr val="47A1B6"/>
            </a:solidFill>
            <a:round/>
            <a:headEnd/>
            <a:tailEnd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eaLnBrk="0" hangingPunct="0"/>
            <a:r>
              <a:rPr lang="en-GB" sz="1600" dirty="0">
                <a:solidFill>
                  <a:srgbClr val="1F497D"/>
                </a:solidFill>
                <a:latin typeface="Calibri" charset="0"/>
              </a:rPr>
              <a:t>Open Metadata Access Services</a:t>
            </a:r>
          </a:p>
        </p:txBody>
      </p:sp>
      <p:sp>
        <p:nvSpPr>
          <p:cNvPr id="173" name="Title 1">
            <a:extLst>
              <a:ext uri="{FF2B5EF4-FFF2-40B4-BE49-F238E27FC236}">
                <a16:creationId xmlns:a16="http://schemas.microsoft.com/office/drawing/2014/main" id="{78E1EC8D-CFA7-4DAC-A8BA-24088B248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philosophy</a:t>
            </a:r>
          </a:p>
        </p:txBody>
      </p:sp>
      <p:sp>
        <p:nvSpPr>
          <p:cNvPr id="171" name="Rounded Rectangle 20">
            <a:extLst>
              <a:ext uri="{FF2B5EF4-FFF2-40B4-BE49-F238E27FC236}">
                <a16:creationId xmlns:a16="http://schemas.microsoft.com/office/drawing/2014/main" id="{938CEE30-E141-C84D-87A7-C7A3F1E44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185" y="2606259"/>
            <a:ext cx="5395115" cy="324911"/>
          </a:xfrm>
          <a:prstGeom prst="roundRect">
            <a:avLst>
              <a:gd name="adj" fmla="val 16667"/>
            </a:avLst>
          </a:prstGeom>
          <a:solidFill>
            <a:srgbClr val="71CCDC"/>
          </a:solidFill>
          <a:ln w="38100">
            <a:solidFill>
              <a:srgbClr val="47A1B6"/>
            </a:solidFill>
            <a:round/>
            <a:headEnd/>
            <a:tailEnd/>
          </a:ln>
          <a:effectLst>
            <a:outerShdw dist="23000" dir="5400000" rotWithShape="0">
              <a:srgbClr val="47A1B6">
                <a:alpha val="35000"/>
              </a:srgbClr>
            </a:outerShdw>
          </a:effectLst>
        </p:spPr>
        <p:txBody>
          <a:bodyPr anchor="ctr"/>
          <a:lstStyle/>
          <a:p>
            <a:pPr algn="ctr" eaLnBrk="0" hangingPunct="0"/>
            <a:r>
              <a:rPr lang="en-GB" sz="1600" dirty="0">
                <a:solidFill>
                  <a:srgbClr val="1F497D"/>
                </a:solidFill>
                <a:latin typeface="Calibri" charset="0"/>
              </a:rPr>
              <a:t>Open Metadata Repository Services</a:t>
            </a:r>
          </a:p>
        </p:txBody>
      </p: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36E7906C-D4B8-7D4F-9EB0-999958E32789}"/>
              </a:ext>
            </a:extLst>
          </p:cNvPr>
          <p:cNvGrpSpPr/>
          <p:nvPr/>
        </p:nvGrpSpPr>
        <p:grpSpPr>
          <a:xfrm>
            <a:off x="2994200" y="3379891"/>
            <a:ext cx="1160032" cy="929955"/>
            <a:chOff x="5454524" y="2009903"/>
            <a:chExt cx="1160032" cy="929955"/>
          </a:xfrm>
        </p:grpSpPr>
        <p:sp>
          <p:nvSpPr>
            <p:cNvPr id="241" name="Can 240">
              <a:extLst>
                <a:ext uri="{FF2B5EF4-FFF2-40B4-BE49-F238E27FC236}">
                  <a16:creationId xmlns:a16="http://schemas.microsoft.com/office/drawing/2014/main" id="{E1791BBD-29FC-A242-8464-D9F9307F7BA5}"/>
                </a:ext>
              </a:extLst>
            </p:cNvPr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242" name="Multidocument 241">
              <a:extLst>
                <a:ext uri="{FF2B5EF4-FFF2-40B4-BE49-F238E27FC236}">
                  <a16:creationId xmlns:a16="http://schemas.microsoft.com/office/drawing/2014/main" id="{235D2E84-6B38-2240-8B71-449C3DB8AF8E}"/>
                </a:ext>
              </a:extLst>
            </p:cNvPr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149" name="Slide Number Placeholder 148">
            <a:extLst>
              <a:ext uri="{FF2B5EF4-FFF2-40B4-BE49-F238E27FC236}">
                <a16:creationId xmlns:a16="http://schemas.microsoft.com/office/drawing/2014/main" id="{9CADFE82-4C2A-9B49-A815-44EDB4E05B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19</a:t>
            </a:fld>
            <a:endParaRPr lang="en-US" sz="1000"/>
          </a:p>
        </p:txBody>
      </p:sp>
      <p:sp>
        <p:nvSpPr>
          <p:cNvPr id="2" name="Left-Right Arrow 1">
            <a:extLst>
              <a:ext uri="{FF2B5EF4-FFF2-40B4-BE49-F238E27FC236}">
                <a16:creationId xmlns:a16="http://schemas.microsoft.com/office/drawing/2014/main" id="{97563B0C-F320-6349-A32F-837810A51C1D}"/>
              </a:ext>
            </a:extLst>
          </p:cNvPr>
          <p:cNvSpPr/>
          <p:nvPr/>
        </p:nvSpPr>
        <p:spPr>
          <a:xfrm>
            <a:off x="6920564" y="2659515"/>
            <a:ext cx="1636218" cy="245722"/>
          </a:xfrm>
          <a:prstGeom prst="leftRightArrow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5F448106-A330-0D4E-9C43-A25D05B93D24}"/>
              </a:ext>
            </a:extLst>
          </p:cNvPr>
          <p:cNvSpPr/>
          <p:nvPr/>
        </p:nvSpPr>
        <p:spPr>
          <a:xfrm>
            <a:off x="7242912" y="1311902"/>
            <a:ext cx="262957" cy="1260471"/>
          </a:xfrm>
          <a:prstGeom prst="downArrow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4404D41-0A34-CB42-8561-867805A682EC}"/>
              </a:ext>
            </a:extLst>
          </p:cNvPr>
          <p:cNvSpPr txBox="1"/>
          <p:nvPr/>
        </p:nvSpPr>
        <p:spPr>
          <a:xfrm>
            <a:off x="7616338" y="1386557"/>
            <a:ext cx="12407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cases,</a:t>
            </a:r>
          </a:p>
          <a:p>
            <a:r>
              <a:rPr lang="en-US" dirty="0"/>
              <a:t>Personas,</a:t>
            </a:r>
          </a:p>
          <a:p>
            <a:r>
              <a:rPr lang="en-US" dirty="0"/>
              <a:t>Practitioners</a:t>
            </a:r>
          </a:p>
          <a:p>
            <a:r>
              <a:rPr lang="en-US" dirty="0"/>
              <a:t>  input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1F0B9C8-0919-304E-BA06-88A1F0E72975}"/>
              </a:ext>
            </a:extLst>
          </p:cNvPr>
          <p:cNvSpPr txBox="1"/>
          <p:nvPr/>
        </p:nvSpPr>
        <p:spPr>
          <a:xfrm>
            <a:off x="7015552" y="3172759"/>
            <a:ext cx="1653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integration, availability and integrity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1100665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EA2D1-9E40-AD48-914E-0CFE1B179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Data Landscapes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9E4846-77DC-7248-AEBC-C3CEB55BD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00" y="965874"/>
            <a:ext cx="4108016" cy="3603001"/>
          </a:xfrm>
        </p:spPr>
        <p:txBody>
          <a:bodyPr/>
          <a:lstStyle/>
          <a:p>
            <a:r>
              <a:rPr lang="en-US" dirty="0"/>
              <a:t>Many enterprises have had 40 years of innovation embedded into their IT Systems.</a:t>
            </a:r>
          </a:p>
          <a:p>
            <a:r>
              <a:rPr lang="en-US" dirty="0"/>
              <a:t>Data Science projects spend a lot of time finding and validating data.</a:t>
            </a:r>
          </a:p>
          <a:p>
            <a:r>
              <a:rPr lang="en-US" dirty="0"/>
              <a:t>There is often a delay moving real-time analytics from POC into production.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D8C688-C922-F94C-B009-DB2C48DEE4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</a:t>
            </a:fld>
            <a:endParaRPr lang="en-US" sz="1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39ED8-EBA8-4645-9A61-B7E57423B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216" y="1051327"/>
            <a:ext cx="4317584" cy="3700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6041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Coco Pharmaceuticals persona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59" y="1104628"/>
            <a:ext cx="1295500" cy="1295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803" y="1104628"/>
            <a:ext cx="1295500" cy="14152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20" y="2710004"/>
            <a:ext cx="1491458" cy="15132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6047" y="1104628"/>
            <a:ext cx="1393479" cy="15458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6835" y="2802019"/>
            <a:ext cx="1654756" cy="14370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4372" y="2857228"/>
            <a:ext cx="1781490" cy="14152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2270" y="1104628"/>
            <a:ext cx="1121315" cy="15676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6614" y="2820422"/>
            <a:ext cx="1143088" cy="163298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87820" y="4496280"/>
            <a:ext cx="8556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>
              <a:buClr>
                <a:schemeClr val="accent1"/>
              </a:buClr>
            </a:pPr>
            <a:r>
              <a:rPr lang="en-GB" sz="1800" dirty="0">
                <a:hlinkClick r:id="rId10"/>
              </a:rPr>
              <a:t>https://odpi.github.io/data-governance/coco-pharmaceuticals/personas/</a:t>
            </a:r>
            <a:endParaRPr lang="en-GB" sz="1800" dirty="0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A5C27AF8-2275-634E-A0CC-89C7F6D9815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</p:spPr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20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652165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2F013-75CB-F14B-A527-B5FF93A47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design thinking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F7D13F-984D-9F46-9CA6-0E16D730A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Open Metadata Types</a:t>
            </a:r>
          </a:p>
          <a:p>
            <a:r>
              <a:rPr lang="en-US" sz="2000" dirty="0"/>
              <a:t>Access Service Identification</a:t>
            </a:r>
          </a:p>
          <a:p>
            <a:r>
              <a:rPr lang="en-US" sz="2000" dirty="0"/>
              <a:t>Samples and API design</a:t>
            </a:r>
          </a:p>
          <a:p>
            <a:r>
              <a:rPr lang="en-US" sz="2000" dirty="0"/>
              <a:t>Best Practices</a:t>
            </a:r>
          </a:p>
          <a:p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2F9B35-9031-B941-8270-F1BD0F8564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b="0" i="0" u="none" strike="noStrike" cap="none" smtClean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ct val="25000"/>
                <a:buFont typeface="Arial"/>
                <a:buNone/>
              </a:pPr>
              <a:t>21</a:t>
            </a:fld>
            <a:endParaRPr lang="en-US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5E750C-9D0D-234F-ACF3-F8200A89F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6398" y="0"/>
            <a:ext cx="38076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2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Different personas need different services</a:t>
            </a:r>
          </a:p>
        </p:txBody>
      </p:sp>
      <p:pic>
        <p:nvPicPr>
          <p:cNvPr id="3" name="Picture 2" descr="Callie Quartile 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707" y="1354493"/>
            <a:ext cx="774918" cy="9509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 bwMode="auto">
          <a:xfrm>
            <a:off x="2467118" y="1413262"/>
            <a:ext cx="12431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prstTxWarp prst="textNoShape">
              <a:avLst/>
            </a:prstTxWarp>
            <a:spAutoFit/>
          </a:bodyPr>
          <a:lstStyle/>
          <a:p>
            <a:r>
              <a:rPr lang="en-GB" sz="1400" b="1" dirty="0">
                <a:latin typeface="Calibri" pitchFamily="-1" charset="0"/>
              </a:rPr>
              <a:t>Callie Quartile</a:t>
            </a:r>
          </a:p>
          <a:p>
            <a:r>
              <a:rPr lang="en-GB" sz="1400" b="1" dirty="0">
                <a:latin typeface="Calibri" pitchFamily="-1" charset="0"/>
              </a:rPr>
              <a:t>Data Scientist</a:t>
            </a:r>
          </a:p>
        </p:txBody>
      </p:sp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523" y="2792122"/>
            <a:ext cx="744538" cy="1106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4794072" y="3096750"/>
            <a:ext cx="150962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prstTxWarp prst="textNoShape">
              <a:avLst/>
            </a:prstTxWarp>
            <a:spAutoFit/>
          </a:bodyPr>
          <a:lstStyle/>
          <a:p>
            <a:r>
              <a:rPr lang="en-GB" sz="1400" b="1" dirty="0">
                <a:latin typeface="Calibri" pitchFamily="-1" charset="0"/>
              </a:rPr>
              <a:t>Jules Keeper</a:t>
            </a:r>
          </a:p>
          <a:p>
            <a:r>
              <a:rPr lang="en-GB" sz="1400" b="1" dirty="0">
                <a:latin typeface="Calibri" pitchFamily="-1" charset="0"/>
              </a:rPr>
              <a:t>Chief Data Officer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4829729" y="1473539"/>
            <a:ext cx="2028946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Calibri" pitchFamily="-1" charset="0"/>
              </a:rPr>
              <a:t>Find data</a:t>
            </a:r>
          </a:p>
          <a:p>
            <a:r>
              <a:rPr lang="en-GB" sz="1400" dirty="0">
                <a:latin typeface="Calibri" pitchFamily="-1" charset="0"/>
              </a:rPr>
              <a:t>Understand data</a:t>
            </a:r>
          </a:p>
          <a:p>
            <a:r>
              <a:rPr lang="en-GB" sz="1400" dirty="0">
                <a:latin typeface="Calibri" pitchFamily="-1" charset="0"/>
              </a:rPr>
              <a:t>Manage analytics models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1214905" y="2980028"/>
            <a:ext cx="2356179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algn="r"/>
            <a:r>
              <a:rPr lang="en-GB" sz="1400" dirty="0">
                <a:latin typeface="Calibri" pitchFamily="-1" charset="0"/>
              </a:rPr>
              <a:t>Build data strategy</a:t>
            </a:r>
          </a:p>
          <a:p>
            <a:pPr algn="r"/>
            <a:r>
              <a:rPr lang="en-GB" sz="1400" dirty="0">
                <a:latin typeface="Calibri" pitchFamily="-1" charset="0"/>
              </a:rPr>
              <a:t>Define governance program</a:t>
            </a:r>
          </a:p>
          <a:p>
            <a:pPr algn="r"/>
            <a:r>
              <a:rPr lang="en-GB" sz="1400" dirty="0">
                <a:latin typeface="Calibri" pitchFamily="-1" charset="0"/>
              </a:rPr>
              <a:t>Monitor progress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13704160-4B37-6243-A0CC-83E0DE318AD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</p:spPr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22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26842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Different personas need different services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1420369" y="1500256"/>
            <a:ext cx="225486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prstTxWarp prst="textNoShape">
              <a:avLst/>
            </a:prstTxWarp>
            <a:spAutoFit/>
          </a:bodyPr>
          <a:lstStyle/>
          <a:p>
            <a:pPr algn="r"/>
            <a:r>
              <a:rPr lang="en-GB" sz="1400" b="1" dirty="0">
                <a:latin typeface="Calibri" pitchFamily="-1" charset="0"/>
              </a:rPr>
              <a:t>Tanya Tidie</a:t>
            </a:r>
          </a:p>
          <a:p>
            <a:pPr algn="r"/>
            <a:r>
              <a:rPr lang="en-GB" sz="1400" b="1" dirty="0">
                <a:latin typeface="Calibri" pitchFamily="-1" charset="0"/>
              </a:rPr>
              <a:t>Clinical Trials Administrator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4794072" y="3096750"/>
            <a:ext cx="176202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prstTxWarp prst="textNoShape">
              <a:avLst/>
            </a:prstTxWarp>
            <a:spAutoFit/>
          </a:bodyPr>
          <a:lstStyle/>
          <a:p>
            <a:r>
              <a:rPr lang="en-GB" sz="1400" b="1" dirty="0">
                <a:latin typeface="Calibri" pitchFamily="-1" charset="0"/>
              </a:rPr>
              <a:t>Ivor Padlock</a:t>
            </a:r>
          </a:p>
          <a:p>
            <a:r>
              <a:rPr lang="en-GB" sz="1400" b="1" dirty="0">
                <a:latin typeface="Calibri" pitchFamily="-1" charset="0"/>
              </a:rPr>
              <a:t>Chief Security Officer 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4829729" y="1421342"/>
            <a:ext cx="362873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Calibri" pitchFamily="-1" charset="0"/>
              </a:rPr>
              <a:t>Maintain accurate patient records</a:t>
            </a:r>
          </a:p>
          <a:p>
            <a:r>
              <a:rPr lang="en-GB" sz="1400" dirty="0">
                <a:latin typeface="Calibri" pitchFamily="-1" charset="0"/>
              </a:rPr>
              <a:t>Catalog clinical trials data</a:t>
            </a:r>
          </a:p>
          <a:p>
            <a:r>
              <a:rPr lang="en-GB" sz="1400" dirty="0">
                <a:latin typeface="Calibri" pitchFamily="-1" charset="0"/>
              </a:rPr>
              <a:t>Demonstrate good data management practices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260946" y="3014826"/>
            <a:ext cx="3431913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algn="r"/>
            <a:r>
              <a:rPr lang="en-GB" sz="1400" dirty="0">
                <a:latin typeface="Calibri" pitchFamily="-1" charset="0"/>
              </a:rPr>
              <a:t>Understand risks to organization</a:t>
            </a:r>
          </a:p>
          <a:p>
            <a:pPr algn="r"/>
            <a:r>
              <a:rPr lang="en-GB" sz="1400" dirty="0">
                <a:latin typeface="Calibri" pitchFamily="-1" charset="0"/>
              </a:rPr>
              <a:t>Set up protection</a:t>
            </a:r>
          </a:p>
          <a:p>
            <a:pPr algn="r"/>
            <a:r>
              <a:rPr lang="en-GB" sz="1400" dirty="0">
                <a:latin typeface="Calibri" pitchFamily="-1" charset="0"/>
              </a:rPr>
              <a:t>Monitor for suspicious activity</a:t>
            </a:r>
          </a:p>
        </p:txBody>
      </p:sp>
      <p:pic>
        <p:nvPicPr>
          <p:cNvPr id="3" name="Picture 2" descr="Tanya Tidie 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818" y="1301592"/>
            <a:ext cx="817633" cy="1073759"/>
          </a:xfrm>
          <a:prstGeom prst="rect">
            <a:avLst/>
          </a:prstGeom>
        </p:spPr>
      </p:pic>
      <p:pic>
        <p:nvPicPr>
          <p:cNvPr id="11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377" y="2856539"/>
            <a:ext cx="903471" cy="1127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CF291FF7-912A-4747-AED1-F0C8CCC357B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82" y="4946794"/>
            <a:ext cx="548699" cy="180170"/>
          </a:xfrm>
        </p:spPr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23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267160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Event-driven governance</a:t>
            </a:r>
          </a:p>
        </p:txBody>
      </p:sp>
      <p:sp>
        <p:nvSpPr>
          <p:cNvPr id="3" name="Cloud 2"/>
          <p:cNvSpPr/>
          <p:nvPr/>
        </p:nvSpPr>
        <p:spPr>
          <a:xfrm>
            <a:off x="4788751" y="1832372"/>
            <a:ext cx="2475914" cy="1366243"/>
          </a:xfrm>
          <a:prstGeom prst="cloud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rgbClr val="1F497D"/>
                </a:solidFill>
                <a:latin typeface="Calibri"/>
                <a:cs typeface="Calibri"/>
              </a:rPr>
              <a:t>Open</a:t>
            </a:r>
          </a:p>
          <a:p>
            <a:pPr algn="ctr"/>
            <a:r>
              <a:rPr lang="en-GB" sz="1800" dirty="0">
                <a:solidFill>
                  <a:srgbClr val="1F497D"/>
                </a:solidFill>
                <a:latin typeface="Calibri"/>
                <a:cs typeface="Calibri"/>
              </a:rPr>
              <a:t>Metadata</a:t>
            </a:r>
          </a:p>
        </p:txBody>
      </p:sp>
      <p:pic>
        <p:nvPicPr>
          <p:cNvPr id="4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460" y="1861891"/>
            <a:ext cx="894902" cy="1024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3904496" y="2314576"/>
            <a:ext cx="707404" cy="305395"/>
          </a:xfrm>
          <a:prstGeom prst="rightArrow">
            <a:avLst/>
          </a:prstGeom>
          <a:solidFill>
            <a:srgbClr val="C0504D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3856264" y="1671638"/>
            <a:ext cx="86713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Calibri" pitchFamily="-1" charset="0"/>
              </a:rPr>
              <a:t>New</a:t>
            </a:r>
          </a:p>
          <a:p>
            <a:r>
              <a:rPr lang="en-GB" sz="1400" dirty="0">
                <a:latin typeface="Calibri" pitchFamily="-1" charset="0"/>
              </a:rPr>
              <a:t>Database</a:t>
            </a:r>
          </a:p>
        </p:txBody>
      </p:sp>
      <p:sp>
        <p:nvSpPr>
          <p:cNvPr id="7" name="Left-Right Arrow 6"/>
          <p:cNvSpPr/>
          <p:nvPr/>
        </p:nvSpPr>
        <p:spPr>
          <a:xfrm>
            <a:off x="7505826" y="2459237"/>
            <a:ext cx="610940" cy="257175"/>
          </a:xfrm>
          <a:prstGeom prst="leftRightArrow">
            <a:avLst/>
          </a:prstGeom>
          <a:solidFill>
            <a:srgbClr val="C0504D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8" name="Up-Down Arrow 7"/>
          <p:cNvSpPr/>
          <p:nvPr/>
        </p:nvSpPr>
        <p:spPr>
          <a:xfrm>
            <a:off x="6010631" y="1076921"/>
            <a:ext cx="273315" cy="610790"/>
          </a:xfrm>
          <a:prstGeom prst="upDownArrow">
            <a:avLst/>
          </a:prstGeom>
          <a:solidFill>
            <a:srgbClr val="C0504D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6348256" y="1109067"/>
            <a:ext cx="68480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Calibri" pitchFamily="-1" charset="0"/>
              </a:rPr>
              <a:t>Assign</a:t>
            </a:r>
          </a:p>
          <a:p>
            <a:r>
              <a:rPr lang="en-GB" sz="1400" dirty="0">
                <a:latin typeface="Calibri" pitchFamily="-1" charset="0"/>
              </a:rPr>
              <a:t>Owner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7529607" y="1888332"/>
            <a:ext cx="72529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Calibri" pitchFamily="-1" charset="0"/>
              </a:rPr>
              <a:t>Classify</a:t>
            </a:r>
          </a:p>
          <a:p>
            <a:r>
              <a:rPr lang="en-GB" sz="1400" dirty="0">
                <a:latin typeface="Calibri" pitchFamily="-1" charset="0"/>
              </a:rPr>
              <a:t>Data</a:t>
            </a:r>
          </a:p>
        </p:txBody>
      </p:sp>
      <p:sp>
        <p:nvSpPr>
          <p:cNvPr id="11" name="Up-Down Arrow 10"/>
          <p:cNvSpPr/>
          <p:nvPr/>
        </p:nvSpPr>
        <p:spPr>
          <a:xfrm>
            <a:off x="5921871" y="3415309"/>
            <a:ext cx="273315" cy="610790"/>
          </a:xfrm>
          <a:prstGeom prst="upDownArrow">
            <a:avLst/>
          </a:prstGeom>
          <a:solidFill>
            <a:srgbClr val="C0504D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6259496" y="3447455"/>
            <a:ext cx="52725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Calibri" pitchFamily="-1" charset="0"/>
              </a:rPr>
              <a:t>Use</a:t>
            </a:r>
          </a:p>
          <a:p>
            <a:r>
              <a:rPr lang="en-GB" sz="1400" dirty="0">
                <a:latin typeface="Calibri" pitchFamily="-1" charset="0"/>
              </a:rPr>
              <a:t>Data</a:t>
            </a:r>
          </a:p>
        </p:txBody>
      </p:sp>
      <p:pic>
        <p:nvPicPr>
          <p:cNvPr id="13" name="Picture 12" descr="Tanya Tidie 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790" y="1928456"/>
            <a:ext cx="817633" cy="1073759"/>
          </a:xfrm>
          <a:prstGeom prst="rect">
            <a:avLst/>
          </a:prstGeom>
        </p:spPr>
      </p:pic>
      <p:pic>
        <p:nvPicPr>
          <p:cNvPr id="14" name="Picture 13" descr="Callie Quartile 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224" y="4063937"/>
            <a:ext cx="774918" cy="950976"/>
          </a:xfrm>
          <a:prstGeom prst="rect">
            <a:avLst/>
          </a:prstGeom>
        </p:spPr>
      </p:pic>
      <p:pic>
        <p:nvPicPr>
          <p:cNvPr id="15" name="Picture 14" descr="Polly Tasker Ic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411" y="0"/>
            <a:ext cx="987311" cy="1012627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D8AEE255-6A5C-1F47-97C7-E027E73DC22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</p:spPr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24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68817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 animBg="1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>
            <a:extLst>
              <a:ext uri="{FF2B5EF4-FFF2-40B4-BE49-F238E27FC236}">
                <a16:creationId xmlns:a16="http://schemas.microsoft.com/office/drawing/2014/main" id="{89A5CBAD-C787-4055-A67B-8815E0B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metadata type model summary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125ECD2E-369C-4943-A5E6-4DB67C8BD485}"/>
              </a:ext>
            </a:extLst>
          </p:cNvPr>
          <p:cNvSpPr/>
          <p:nvPr/>
        </p:nvSpPr>
        <p:spPr>
          <a:xfrm>
            <a:off x="1400276" y="1026635"/>
            <a:ext cx="6536162" cy="357323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227" name="Rectangle 75">
            <a:extLst>
              <a:ext uri="{FF2B5EF4-FFF2-40B4-BE49-F238E27FC236}">
                <a16:creationId xmlns:a16="http://schemas.microsoft.com/office/drawing/2014/main" id="{161B2740-62F4-0440-8BC7-9AB35ADDBCE2}"/>
              </a:ext>
            </a:extLst>
          </p:cNvPr>
          <p:cNvSpPr/>
          <p:nvPr/>
        </p:nvSpPr>
        <p:spPr bwMode="auto">
          <a:xfrm>
            <a:off x="1204991" y="2704593"/>
            <a:ext cx="4470401" cy="1896502"/>
          </a:xfrm>
          <a:custGeom>
            <a:avLst/>
            <a:gdLst>
              <a:gd name="connsiteX0" fmla="*/ 0 w 4463410"/>
              <a:gd name="connsiteY0" fmla="*/ 0 h 1886343"/>
              <a:gd name="connsiteX1" fmla="*/ 4463410 w 4463410"/>
              <a:gd name="connsiteY1" fmla="*/ 0 h 1886343"/>
              <a:gd name="connsiteX2" fmla="*/ 4463410 w 4463410"/>
              <a:gd name="connsiteY2" fmla="*/ 1886343 h 1886343"/>
              <a:gd name="connsiteX3" fmla="*/ 0 w 4463410"/>
              <a:gd name="connsiteY3" fmla="*/ 1886343 h 1886343"/>
              <a:gd name="connsiteX4" fmla="*/ 0 w 4463410"/>
              <a:gd name="connsiteY4" fmla="*/ 0 h 1886343"/>
              <a:gd name="connsiteX0" fmla="*/ 0 w 4463410"/>
              <a:gd name="connsiteY0" fmla="*/ 10159 h 1896502"/>
              <a:gd name="connsiteX1" fmla="*/ 2736209 w 4463410"/>
              <a:gd name="connsiteY1" fmla="*/ 0 h 1896502"/>
              <a:gd name="connsiteX2" fmla="*/ 4463410 w 4463410"/>
              <a:gd name="connsiteY2" fmla="*/ 10159 h 1896502"/>
              <a:gd name="connsiteX3" fmla="*/ 4463410 w 4463410"/>
              <a:gd name="connsiteY3" fmla="*/ 1896502 h 1896502"/>
              <a:gd name="connsiteX4" fmla="*/ 0 w 4463410"/>
              <a:gd name="connsiteY4" fmla="*/ 1896502 h 1896502"/>
              <a:gd name="connsiteX5" fmla="*/ 0 w 4463410"/>
              <a:gd name="connsiteY5" fmla="*/ 10159 h 1896502"/>
              <a:gd name="connsiteX0" fmla="*/ 6991 w 4470401"/>
              <a:gd name="connsiteY0" fmla="*/ 10159 h 1896502"/>
              <a:gd name="connsiteX1" fmla="*/ 2743200 w 4470401"/>
              <a:gd name="connsiteY1" fmla="*/ 0 h 1896502"/>
              <a:gd name="connsiteX2" fmla="*/ 4470401 w 4470401"/>
              <a:gd name="connsiteY2" fmla="*/ 10159 h 1896502"/>
              <a:gd name="connsiteX3" fmla="*/ 4470401 w 4470401"/>
              <a:gd name="connsiteY3" fmla="*/ 1896502 h 1896502"/>
              <a:gd name="connsiteX4" fmla="*/ 6991 w 4470401"/>
              <a:gd name="connsiteY4" fmla="*/ 1896502 h 1896502"/>
              <a:gd name="connsiteX5" fmla="*/ 0 w 4470401"/>
              <a:gd name="connsiteY5" fmla="*/ 1290320 h 1896502"/>
              <a:gd name="connsiteX6" fmla="*/ 6991 w 4470401"/>
              <a:gd name="connsiteY6" fmla="*/ 10159 h 1896502"/>
              <a:gd name="connsiteX0" fmla="*/ 2750191 w 4470401"/>
              <a:gd name="connsiteY0" fmla="*/ 1280159 h 1896502"/>
              <a:gd name="connsiteX1" fmla="*/ 2743200 w 4470401"/>
              <a:gd name="connsiteY1" fmla="*/ 0 h 1896502"/>
              <a:gd name="connsiteX2" fmla="*/ 4470401 w 4470401"/>
              <a:gd name="connsiteY2" fmla="*/ 10159 h 1896502"/>
              <a:gd name="connsiteX3" fmla="*/ 4470401 w 4470401"/>
              <a:gd name="connsiteY3" fmla="*/ 1896502 h 1896502"/>
              <a:gd name="connsiteX4" fmla="*/ 6991 w 4470401"/>
              <a:gd name="connsiteY4" fmla="*/ 1896502 h 1896502"/>
              <a:gd name="connsiteX5" fmla="*/ 0 w 4470401"/>
              <a:gd name="connsiteY5" fmla="*/ 1290320 h 1896502"/>
              <a:gd name="connsiteX6" fmla="*/ 2750191 w 4470401"/>
              <a:gd name="connsiteY6" fmla="*/ 1280159 h 1896502"/>
              <a:gd name="connsiteX0" fmla="*/ 2750191 w 4470401"/>
              <a:gd name="connsiteY0" fmla="*/ 1280159 h 1896502"/>
              <a:gd name="connsiteX1" fmla="*/ 2743200 w 4470401"/>
              <a:gd name="connsiteY1" fmla="*/ 0 h 1896502"/>
              <a:gd name="connsiteX2" fmla="*/ 4470401 w 4470401"/>
              <a:gd name="connsiteY2" fmla="*/ 10159 h 1896502"/>
              <a:gd name="connsiteX3" fmla="*/ 4470401 w 4470401"/>
              <a:gd name="connsiteY3" fmla="*/ 1896502 h 1896502"/>
              <a:gd name="connsiteX4" fmla="*/ 6991 w 4470401"/>
              <a:gd name="connsiteY4" fmla="*/ 1896502 h 1896502"/>
              <a:gd name="connsiteX5" fmla="*/ 0 w 4470401"/>
              <a:gd name="connsiteY5" fmla="*/ 1290320 h 1896502"/>
              <a:gd name="connsiteX6" fmla="*/ 2750191 w 4470401"/>
              <a:gd name="connsiteY6" fmla="*/ 1280159 h 1896502"/>
              <a:gd name="connsiteX0" fmla="*/ 2750191 w 4470401"/>
              <a:gd name="connsiteY0" fmla="*/ 1280159 h 1896502"/>
              <a:gd name="connsiteX1" fmla="*/ 2743200 w 4470401"/>
              <a:gd name="connsiteY1" fmla="*/ 0 h 1896502"/>
              <a:gd name="connsiteX2" fmla="*/ 4470401 w 4470401"/>
              <a:gd name="connsiteY2" fmla="*/ 10159 h 1896502"/>
              <a:gd name="connsiteX3" fmla="*/ 4470401 w 4470401"/>
              <a:gd name="connsiteY3" fmla="*/ 1896502 h 1896502"/>
              <a:gd name="connsiteX4" fmla="*/ 6991 w 4470401"/>
              <a:gd name="connsiteY4" fmla="*/ 1896502 h 1896502"/>
              <a:gd name="connsiteX5" fmla="*/ 0 w 4470401"/>
              <a:gd name="connsiteY5" fmla="*/ 1290320 h 1896502"/>
              <a:gd name="connsiteX6" fmla="*/ 2750191 w 4470401"/>
              <a:gd name="connsiteY6" fmla="*/ 1280159 h 1896502"/>
              <a:gd name="connsiteX0" fmla="*/ 2750191 w 4470401"/>
              <a:gd name="connsiteY0" fmla="*/ 1280159 h 1896502"/>
              <a:gd name="connsiteX1" fmla="*/ 2743200 w 4470401"/>
              <a:gd name="connsiteY1" fmla="*/ 0 h 1896502"/>
              <a:gd name="connsiteX2" fmla="*/ 4470401 w 4470401"/>
              <a:gd name="connsiteY2" fmla="*/ 10159 h 1896502"/>
              <a:gd name="connsiteX3" fmla="*/ 4470401 w 4470401"/>
              <a:gd name="connsiteY3" fmla="*/ 1896502 h 1896502"/>
              <a:gd name="connsiteX4" fmla="*/ 6991 w 4470401"/>
              <a:gd name="connsiteY4" fmla="*/ 1896502 h 1896502"/>
              <a:gd name="connsiteX5" fmla="*/ 0 w 4470401"/>
              <a:gd name="connsiteY5" fmla="*/ 1290320 h 1896502"/>
              <a:gd name="connsiteX6" fmla="*/ 2750191 w 4470401"/>
              <a:gd name="connsiteY6" fmla="*/ 1280159 h 189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70401" h="1896502">
                <a:moveTo>
                  <a:pt x="2750191" y="1280159"/>
                </a:moveTo>
                <a:cubicBezTo>
                  <a:pt x="2747861" y="853439"/>
                  <a:pt x="2745530" y="426720"/>
                  <a:pt x="2743200" y="0"/>
                </a:cubicBezTo>
                <a:lnTo>
                  <a:pt x="4470401" y="10159"/>
                </a:lnTo>
                <a:lnTo>
                  <a:pt x="4470401" y="1896502"/>
                </a:lnTo>
                <a:lnTo>
                  <a:pt x="6991" y="1896502"/>
                </a:lnTo>
                <a:cubicBezTo>
                  <a:pt x="4661" y="1694441"/>
                  <a:pt x="2330" y="1492381"/>
                  <a:pt x="0" y="1290320"/>
                </a:cubicBezTo>
                <a:cubicBezTo>
                  <a:pt x="286810" y="1300480"/>
                  <a:pt x="2544661" y="1300479"/>
                  <a:pt x="2750191" y="1280159"/>
                </a:cubicBezTo>
                <a:close/>
              </a:path>
            </a:pathLst>
          </a:custGeom>
          <a:solidFill>
            <a:srgbClr val="558ED5"/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DB0D6591-AEBE-9840-B60E-6AB20541C6A1}"/>
              </a:ext>
            </a:extLst>
          </p:cNvPr>
          <p:cNvSpPr/>
          <p:nvPr/>
        </p:nvSpPr>
        <p:spPr bwMode="auto">
          <a:xfrm>
            <a:off x="3798405" y="1046277"/>
            <a:ext cx="2014649" cy="1665160"/>
          </a:xfrm>
          <a:prstGeom prst="rect">
            <a:avLst/>
          </a:prstGeom>
          <a:solidFill>
            <a:srgbClr val="4BACC6">
              <a:lumMod val="60000"/>
              <a:lumOff val="40000"/>
            </a:srgbClr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Glossary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C3FDAD85-1AE4-2149-9F29-C5ECBD2AE83F}"/>
              </a:ext>
            </a:extLst>
          </p:cNvPr>
          <p:cNvSpPr/>
          <p:nvPr/>
        </p:nvSpPr>
        <p:spPr bwMode="auto">
          <a:xfrm>
            <a:off x="5679978" y="1047502"/>
            <a:ext cx="2300820" cy="1685348"/>
          </a:xfrm>
          <a:prstGeom prst="rect">
            <a:avLst/>
          </a:prstGeom>
          <a:solidFill>
            <a:srgbClr val="C0504D">
              <a:lumMod val="40000"/>
              <a:lumOff val="60000"/>
            </a:srgbClr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Collaboration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9CC01984-094B-5C49-855D-EC396E6B0C2A}"/>
              </a:ext>
            </a:extLst>
          </p:cNvPr>
          <p:cNvSpPr/>
          <p:nvPr/>
        </p:nvSpPr>
        <p:spPr bwMode="auto">
          <a:xfrm>
            <a:off x="1211967" y="1036454"/>
            <a:ext cx="2744190" cy="2369178"/>
          </a:xfrm>
          <a:prstGeom prst="rect">
            <a:avLst/>
          </a:prstGeom>
          <a:solidFill>
            <a:srgbClr val="9BBB59">
              <a:lumMod val="60000"/>
              <a:lumOff val="40000"/>
            </a:srgbClr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Governance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475BB29-476B-1D41-989D-666B69F57BAA}"/>
              </a:ext>
            </a:extLst>
          </p:cNvPr>
          <p:cNvSpPr/>
          <p:nvPr/>
        </p:nvSpPr>
        <p:spPr bwMode="auto">
          <a:xfrm>
            <a:off x="5680001" y="2590419"/>
            <a:ext cx="2287943" cy="836122"/>
          </a:xfrm>
          <a:prstGeom prst="rect">
            <a:avLst/>
          </a:prstGeom>
          <a:solidFill>
            <a:srgbClr val="4F81BD">
              <a:lumMod val="40000"/>
              <a:lumOff val="60000"/>
            </a:srgbClr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Models and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Reference Data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5F615264-679E-6348-B3A9-D0334D2048B7}"/>
              </a:ext>
            </a:extLst>
          </p:cNvPr>
          <p:cNvSpPr/>
          <p:nvPr/>
        </p:nvSpPr>
        <p:spPr bwMode="auto">
          <a:xfrm>
            <a:off x="5669840" y="3425952"/>
            <a:ext cx="2287943" cy="1178560"/>
          </a:xfrm>
          <a:prstGeom prst="rect">
            <a:avLst/>
          </a:prstGeom>
          <a:solidFill>
            <a:srgbClr val="F79646">
              <a:lumMod val="40000"/>
              <a:lumOff val="60000"/>
            </a:srgbClr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Metadata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Discovery</a:t>
            </a: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EBFE9375-72DA-8C4F-983A-975A65582D51}"/>
              </a:ext>
            </a:extLst>
          </p:cNvPr>
          <p:cNvSpPr/>
          <p:nvPr/>
        </p:nvSpPr>
        <p:spPr bwMode="auto">
          <a:xfrm>
            <a:off x="1211967" y="3395473"/>
            <a:ext cx="2744190" cy="589280"/>
          </a:xfrm>
          <a:prstGeom prst="rect">
            <a:avLst/>
          </a:prstGeom>
          <a:solidFill>
            <a:srgbClr val="EEECE1">
              <a:lumMod val="75000"/>
            </a:srgbClr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Lineage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63DAE83-C4F4-564B-85A3-4D02D2B19195}"/>
              </a:ext>
            </a:extLst>
          </p:cNvPr>
          <p:cNvSpPr txBox="1"/>
          <p:nvPr/>
        </p:nvSpPr>
        <p:spPr bwMode="auto">
          <a:xfrm>
            <a:off x="4303808" y="3517420"/>
            <a:ext cx="103185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kern="1200" dirty="0">
                <a:solidFill>
                  <a:prstClr val="white"/>
                </a:solidFill>
                <a:latin typeface="Calibri" pitchFamily="-1" charset="0"/>
                <a:ea typeface="ＭＳ Ｐゴシック" charset="0"/>
              </a:rPr>
              <a:t>Data Assets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997793A4-EEB3-3047-A306-2D83691DF676}"/>
              </a:ext>
            </a:extLst>
          </p:cNvPr>
          <p:cNvSpPr/>
          <p:nvPr/>
        </p:nvSpPr>
        <p:spPr bwMode="auto">
          <a:xfrm>
            <a:off x="1202903" y="3964341"/>
            <a:ext cx="2754260" cy="642046"/>
          </a:xfrm>
          <a:prstGeom prst="rect">
            <a:avLst/>
          </a:prstGeom>
          <a:solidFill>
            <a:srgbClr val="FFFF66"/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Base Types, Systems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and Infrastructure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DE9927-095D-D147-AD3C-7E7BBCE8D3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25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615338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>
            <a:extLst>
              <a:ext uri="{FF2B5EF4-FFF2-40B4-BE49-F238E27FC236}">
                <a16:creationId xmlns:a16="http://schemas.microsoft.com/office/drawing/2014/main" id="{89A5CBAD-C787-4055-A67B-8815E0B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Each area caters for appropriate metadata structures</a:t>
            </a:r>
            <a:endParaRPr lang="en-GB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8D75081-797D-4740-B7B9-5D93286D1BAF}"/>
              </a:ext>
            </a:extLst>
          </p:cNvPr>
          <p:cNvSpPr/>
          <p:nvPr/>
        </p:nvSpPr>
        <p:spPr>
          <a:xfrm>
            <a:off x="1326624" y="1014443"/>
            <a:ext cx="6536162" cy="357323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90" name="Group 9">
            <a:extLst>
              <a:ext uri="{FF2B5EF4-FFF2-40B4-BE49-F238E27FC236}">
                <a16:creationId xmlns:a16="http://schemas.microsoft.com/office/drawing/2014/main" id="{2EE9007A-30B5-3246-9B41-958728999FF5}"/>
              </a:ext>
            </a:extLst>
          </p:cNvPr>
          <p:cNvGrpSpPr>
            <a:grpSpLocks/>
          </p:cNvGrpSpPr>
          <p:nvPr/>
        </p:nvGrpSpPr>
        <p:grpSpPr bwMode="auto">
          <a:xfrm>
            <a:off x="1138314" y="1024287"/>
            <a:ext cx="6768832" cy="3564641"/>
            <a:chOff x="738873" y="2120900"/>
            <a:chExt cx="7509684" cy="4610727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F8EB1EC-4969-AA46-8190-AEABC13A68E4}"/>
                </a:ext>
              </a:extLst>
            </p:cNvPr>
            <p:cNvSpPr/>
            <p:nvPr/>
          </p:nvSpPr>
          <p:spPr>
            <a:xfrm>
              <a:off x="738873" y="2206637"/>
              <a:ext cx="7496984" cy="4524990"/>
            </a:xfrm>
            <a:prstGeom prst="rect">
              <a:avLst/>
            </a:prstGeom>
            <a:solidFill>
              <a:srgbClr val="558ED5"/>
            </a:solidFill>
            <a:ln w="57150" cap="flat" cmpd="sng" algn="ctr">
              <a:solidFill>
                <a:srgbClr val="1F497D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E14CF6B-DBEB-E447-83D0-E53D451A16DD}"/>
                </a:ext>
              </a:extLst>
            </p:cNvPr>
            <p:cNvSpPr/>
            <p:nvPr/>
          </p:nvSpPr>
          <p:spPr>
            <a:xfrm>
              <a:off x="3608392" y="2133603"/>
              <a:ext cx="2235153" cy="2153821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57150" cap="flat" cmpd="sng" algn="ctr">
              <a:solidFill>
                <a:srgbClr val="1F497D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CD503FD-3A56-AE49-91CC-15EC1A918EDD}"/>
                </a:ext>
              </a:extLst>
            </p:cNvPr>
            <p:cNvSpPr/>
            <p:nvPr/>
          </p:nvSpPr>
          <p:spPr>
            <a:xfrm>
              <a:off x="5695911" y="2135190"/>
              <a:ext cx="2552646" cy="2179933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57150" cap="flat" cmpd="sng" algn="ctr">
              <a:solidFill>
                <a:srgbClr val="1F497D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11F9F39-C77E-2746-ADE4-91E0EC9D2605}"/>
                </a:ext>
              </a:extLst>
            </p:cNvPr>
            <p:cNvSpPr/>
            <p:nvPr/>
          </p:nvSpPr>
          <p:spPr>
            <a:xfrm>
              <a:off x="738874" y="2120900"/>
              <a:ext cx="3044543" cy="3064441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57150" cap="flat" cmpd="sng" algn="ctr">
              <a:solidFill>
                <a:srgbClr val="1F497D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C2228EA-CB89-014B-9E4A-9B45947159D4}"/>
                </a:ext>
              </a:extLst>
            </p:cNvPr>
            <p:cNvSpPr/>
            <p:nvPr/>
          </p:nvSpPr>
          <p:spPr>
            <a:xfrm>
              <a:off x="5695911" y="4130892"/>
              <a:ext cx="2538360" cy="1081492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57150" cap="flat" cmpd="sng" algn="ctr">
              <a:solidFill>
                <a:srgbClr val="1F497D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BB2EA555-6BD0-C842-B148-5383D4BB1A2D}"/>
              </a:ext>
            </a:extLst>
          </p:cNvPr>
          <p:cNvSpPr/>
          <p:nvPr/>
        </p:nvSpPr>
        <p:spPr>
          <a:xfrm>
            <a:off x="1241040" y="1475906"/>
            <a:ext cx="1863702" cy="661213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Policy Metadata (Principles, Regulations, Standards, Approaches, Rule Specifications, Roles and Metrics)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0ACD089-0E59-154D-8E78-EE8621DB83F1}"/>
              </a:ext>
            </a:extLst>
          </p:cNvPr>
          <p:cNvSpPr/>
          <p:nvPr/>
        </p:nvSpPr>
        <p:spPr>
          <a:xfrm>
            <a:off x="1243606" y="2712264"/>
            <a:ext cx="833900" cy="596453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Governance Actions and Processes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1EC67F7-EA08-D34B-91E5-0D58B4A72CA5}"/>
              </a:ext>
            </a:extLst>
          </p:cNvPr>
          <p:cNvSpPr/>
          <p:nvPr/>
        </p:nvSpPr>
        <p:spPr>
          <a:xfrm>
            <a:off x="4043968" y="2787259"/>
            <a:ext cx="1415263" cy="1719314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99" name="Up-Down Arrow 98">
            <a:extLst>
              <a:ext uri="{FF2B5EF4-FFF2-40B4-BE49-F238E27FC236}">
                <a16:creationId xmlns:a16="http://schemas.microsoft.com/office/drawing/2014/main" id="{4E694F46-D1BE-DC4B-9995-CCE474D39480}"/>
              </a:ext>
            </a:extLst>
          </p:cNvPr>
          <p:cNvSpPr/>
          <p:nvPr/>
        </p:nvSpPr>
        <p:spPr>
          <a:xfrm>
            <a:off x="4624864" y="2500198"/>
            <a:ext cx="161361" cy="295646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355C212-37CA-B64D-B8C9-ADD7D2AC31A7}"/>
              </a:ext>
            </a:extLst>
          </p:cNvPr>
          <p:cNvSpPr txBox="1"/>
          <p:nvPr/>
        </p:nvSpPr>
        <p:spPr bwMode="auto">
          <a:xfrm>
            <a:off x="5562697" y="1444563"/>
            <a:ext cx="7817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latin typeface="Calibri" pitchFamily="-1" charset="0"/>
                <a:ea typeface="ＭＳ Ｐゴシック" charset="0"/>
              </a:rPr>
              <a:t>Augmentation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DD839FF-3BB8-5040-B1B2-40BE4DD5EB02}"/>
              </a:ext>
            </a:extLst>
          </p:cNvPr>
          <p:cNvSpPr txBox="1"/>
          <p:nvPr/>
        </p:nvSpPr>
        <p:spPr bwMode="auto">
          <a:xfrm>
            <a:off x="4804598" y="2472940"/>
            <a:ext cx="55656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latin typeface="Calibri" pitchFamily="-1" charset="0"/>
                <a:ea typeface="ＭＳ Ｐゴシック" charset="0"/>
              </a:rPr>
              <a:t>Mapping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82A757D-4A01-8B4B-B266-8C63279278A9}"/>
              </a:ext>
            </a:extLst>
          </p:cNvPr>
          <p:cNvSpPr txBox="1"/>
          <p:nvPr/>
        </p:nvSpPr>
        <p:spPr bwMode="auto">
          <a:xfrm>
            <a:off x="1705284" y="2521502"/>
            <a:ext cx="85652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latin typeface="Calibri" pitchFamily="-1" charset="0"/>
                <a:ea typeface="ＭＳ Ｐゴシック" charset="0"/>
              </a:rPr>
              <a:t>Implementation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CF722D9-C3E2-9543-93E6-A604B17023EA}"/>
              </a:ext>
            </a:extLst>
          </p:cNvPr>
          <p:cNvSpPr/>
          <p:nvPr/>
        </p:nvSpPr>
        <p:spPr>
          <a:xfrm>
            <a:off x="4042619" y="1486785"/>
            <a:ext cx="1446313" cy="54813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Business Objects and Relationships, Taxonomies and Ontologies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24A2389-DB2B-0C45-B18B-33D524FF3CA1}"/>
              </a:ext>
            </a:extLst>
          </p:cNvPr>
          <p:cNvSpPr/>
          <p:nvPr/>
        </p:nvSpPr>
        <p:spPr>
          <a:xfrm>
            <a:off x="4040700" y="2264612"/>
            <a:ext cx="1426580" cy="231951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Business Attributes</a:t>
            </a:r>
          </a:p>
        </p:txBody>
      </p:sp>
      <p:sp>
        <p:nvSpPr>
          <p:cNvPr id="105" name="Up-Down Arrow 104">
            <a:extLst>
              <a:ext uri="{FF2B5EF4-FFF2-40B4-BE49-F238E27FC236}">
                <a16:creationId xmlns:a16="http://schemas.microsoft.com/office/drawing/2014/main" id="{1F7045C6-60CB-264C-BF19-196328FBF302}"/>
              </a:ext>
            </a:extLst>
          </p:cNvPr>
          <p:cNvSpPr/>
          <p:nvPr/>
        </p:nvSpPr>
        <p:spPr>
          <a:xfrm>
            <a:off x="4630923" y="1990342"/>
            <a:ext cx="161362" cy="294409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A8D7BCF-BA82-1E4C-B4B7-FA323E475962}"/>
              </a:ext>
            </a:extLst>
          </p:cNvPr>
          <p:cNvSpPr txBox="1"/>
          <p:nvPr/>
        </p:nvSpPr>
        <p:spPr bwMode="auto">
          <a:xfrm>
            <a:off x="4704896" y="2038667"/>
            <a:ext cx="71806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latin typeface="Calibri" pitchFamily="-1" charset="0"/>
                <a:ea typeface="ＭＳ Ｐゴシック" charset="0"/>
              </a:rPr>
              <a:t>Organization</a:t>
            </a:r>
          </a:p>
        </p:txBody>
      </p:sp>
      <p:sp>
        <p:nvSpPr>
          <p:cNvPr id="107" name="Bent Arrow 106">
            <a:extLst>
              <a:ext uri="{FF2B5EF4-FFF2-40B4-BE49-F238E27FC236}">
                <a16:creationId xmlns:a16="http://schemas.microsoft.com/office/drawing/2014/main" id="{D0B70103-A6C9-4042-9BB8-4C2858358FDC}"/>
              </a:ext>
            </a:extLst>
          </p:cNvPr>
          <p:cNvSpPr/>
          <p:nvPr/>
        </p:nvSpPr>
        <p:spPr>
          <a:xfrm flipV="1">
            <a:off x="3757963" y="2236410"/>
            <a:ext cx="376316" cy="785596"/>
          </a:xfrm>
          <a:prstGeom prst="bentArrow">
            <a:avLst>
              <a:gd name="adj1" fmla="val 10370"/>
              <a:gd name="adj2" fmla="val 14028"/>
              <a:gd name="adj3" fmla="val 25000"/>
              <a:gd name="adj4" fmla="val 43750"/>
            </a:avLst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08" name="Bent Arrow 107">
            <a:extLst>
              <a:ext uri="{FF2B5EF4-FFF2-40B4-BE49-F238E27FC236}">
                <a16:creationId xmlns:a16="http://schemas.microsoft.com/office/drawing/2014/main" id="{DBFCE29E-0FC0-454D-91AC-128CACC76F92}"/>
              </a:ext>
            </a:extLst>
          </p:cNvPr>
          <p:cNvSpPr/>
          <p:nvPr/>
        </p:nvSpPr>
        <p:spPr>
          <a:xfrm flipV="1">
            <a:off x="3753679" y="1700785"/>
            <a:ext cx="377747" cy="675186"/>
          </a:xfrm>
          <a:prstGeom prst="bentArrow">
            <a:avLst>
              <a:gd name="adj1" fmla="val 10370"/>
              <a:gd name="adj2" fmla="val 14028"/>
              <a:gd name="adj3" fmla="val 25000"/>
              <a:gd name="adj4" fmla="val 43750"/>
            </a:avLst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09" name="Bent Arrow 108">
            <a:extLst>
              <a:ext uri="{FF2B5EF4-FFF2-40B4-BE49-F238E27FC236}">
                <a16:creationId xmlns:a16="http://schemas.microsoft.com/office/drawing/2014/main" id="{31D14843-85E5-4747-B6D0-899B9712F23D}"/>
              </a:ext>
            </a:extLst>
          </p:cNvPr>
          <p:cNvSpPr/>
          <p:nvPr/>
        </p:nvSpPr>
        <p:spPr>
          <a:xfrm flipH="1" flipV="1">
            <a:off x="5443368" y="2385552"/>
            <a:ext cx="376315" cy="785596"/>
          </a:xfrm>
          <a:prstGeom prst="bentArrow">
            <a:avLst>
              <a:gd name="adj1" fmla="val 10370"/>
              <a:gd name="adj2" fmla="val 14028"/>
              <a:gd name="adj3" fmla="val 25000"/>
              <a:gd name="adj4" fmla="val 43750"/>
            </a:avLst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8A623A7-BE4B-D147-87A5-C286F908054A}"/>
              </a:ext>
            </a:extLst>
          </p:cNvPr>
          <p:cNvSpPr/>
          <p:nvPr/>
        </p:nvSpPr>
        <p:spPr>
          <a:xfrm>
            <a:off x="6234748" y="1072136"/>
            <a:ext cx="1587164" cy="797871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Teaming Metadata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(people profiles, communities, projects, 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notebooks, …)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43E17271-00F7-2C49-9487-C52841381281}"/>
              </a:ext>
            </a:extLst>
          </p:cNvPr>
          <p:cNvSpPr/>
          <p:nvPr/>
        </p:nvSpPr>
        <p:spPr>
          <a:xfrm>
            <a:off x="6245830" y="2629012"/>
            <a:ext cx="1576099" cy="290264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Models and Schemas</a:t>
            </a:r>
          </a:p>
        </p:txBody>
      </p:sp>
      <p:sp>
        <p:nvSpPr>
          <p:cNvPr id="112" name="Bent Arrow 111">
            <a:extLst>
              <a:ext uri="{FF2B5EF4-FFF2-40B4-BE49-F238E27FC236}">
                <a16:creationId xmlns:a16="http://schemas.microsoft.com/office/drawing/2014/main" id="{6DF5EA13-C103-AC47-B717-42F83D43F56A}"/>
              </a:ext>
            </a:extLst>
          </p:cNvPr>
          <p:cNvSpPr/>
          <p:nvPr/>
        </p:nvSpPr>
        <p:spPr>
          <a:xfrm flipV="1">
            <a:off x="5781052" y="2394039"/>
            <a:ext cx="436411" cy="785596"/>
          </a:xfrm>
          <a:prstGeom prst="bentArrow">
            <a:avLst>
              <a:gd name="adj1" fmla="val 10370"/>
              <a:gd name="adj2" fmla="val 14028"/>
              <a:gd name="adj3" fmla="val 25000"/>
              <a:gd name="adj4" fmla="val 43750"/>
            </a:avLst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26E843B-C494-4340-B928-5A7071174C75}"/>
              </a:ext>
            </a:extLst>
          </p:cNvPr>
          <p:cNvSpPr/>
          <p:nvPr/>
        </p:nvSpPr>
        <p:spPr bwMode="auto">
          <a:xfrm>
            <a:off x="3554986" y="1114419"/>
            <a:ext cx="280990" cy="21654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4</a:t>
            </a: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50612A3-2756-FC47-A1E0-2066DEDD95A0}"/>
              </a:ext>
            </a:extLst>
          </p:cNvPr>
          <p:cNvSpPr/>
          <p:nvPr/>
        </p:nvSpPr>
        <p:spPr bwMode="auto">
          <a:xfrm>
            <a:off x="4108286" y="1979043"/>
            <a:ext cx="282093" cy="21654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3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348177A8-C95E-E245-B451-CCF907BC90A0}"/>
              </a:ext>
            </a:extLst>
          </p:cNvPr>
          <p:cNvSpPr/>
          <p:nvPr/>
        </p:nvSpPr>
        <p:spPr bwMode="auto">
          <a:xfrm>
            <a:off x="5804532" y="1150436"/>
            <a:ext cx="280990" cy="21752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1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906CAC14-6FFA-6643-95A4-187722DE2D90}"/>
              </a:ext>
            </a:extLst>
          </p:cNvPr>
          <p:cNvSpPr/>
          <p:nvPr/>
        </p:nvSpPr>
        <p:spPr bwMode="auto">
          <a:xfrm>
            <a:off x="5774704" y="3171063"/>
            <a:ext cx="280990" cy="21752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5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7DE15DE1-7DB5-2A47-BC21-BC98E557E1DD}"/>
              </a:ext>
            </a:extLst>
          </p:cNvPr>
          <p:cNvSpPr/>
          <p:nvPr/>
        </p:nvSpPr>
        <p:spPr>
          <a:xfrm>
            <a:off x="3981239" y="3678166"/>
            <a:ext cx="150399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Physical Asset Descriptions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(Data stores, APIs,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models and components)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F3F664C8-E20C-644D-8EB5-C3845235CCF8}"/>
              </a:ext>
            </a:extLst>
          </p:cNvPr>
          <p:cNvSpPr/>
          <p:nvPr/>
        </p:nvSpPr>
        <p:spPr>
          <a:xfrm>
            <a:off x="3983361" y="2897738"/>
            <a:ext cx="147208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Asset Collections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(Sets, Typed Sets, Type Organized Sets)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094CFF74-7743-494B-BD60-D125F7E124A5}"/>
              </a:ext>
            </a:extLst>
          </p:cNvPr>
          <p:cNvSpPr/>
          <p:nvPr/>
        </p:nvSpPr>
        <p:spPr>
          <a:xfrm>
            <a:off x="4029181" y="3450179"/>
            <a:ext cx="144791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Information Views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97F49D7-7EC0-5849-A63B-974BB658694B}"/>
              </a:ext>
            </a:extLst>
          </p:cNvPr>
          <p:cNvSpPr/>
          <p:nvPr/>
        </p:nvSpPr>
        <p:spPr>
          <a:xfrm>
            <a:off x="2262849" y="2703630"/>
            <a:ext cx="827251" cy="605087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Rights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Management</a:t>
            </a:r>
          </a:p>
        </p:txBody>
      </p:sp>
      <p:sp>
        <p:nvSpPr>
          <p:cNvPr id="121" name="Left-Right Arrow 120">
            <a:extLst>
              <a:ext uri="{FF2B5EF4-FFF2-40B4-BE49-F238E27FC236}">
                <a16:creationId xmlns:a16="http://schemas.microsoft.com/office/drawing/2014/main" id="{E2B81A27-A1D0-5243-9D50-C1FD6CC7327C}"/>
              </a:ext>
            </a:extLst>
          </p:cNvPr>
          <p:cNvSpPr/>
          <p:nvPr/>
        </p:nvSpPr>
        <p:spPr>
          <a:xfrm flipV="1">
            <a:off x="2048172" y="2948119"/>
            <a:ext cx="249471" cy="144494"/>
          </a:xfrm>
          <a:prstGeom prst="leftRigh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60DED7D-F507-7847-B9DD-6703488A1502}"/>
              </a:ext>
            </a:extLst>
          </p:cNvPr>
          <p:cNvSpPr/>
          <p:nvPr/>
        </p:nvSpPr>
        <p:spPr>
          <a:xfrm>
            <a:off x="6248513" y="2996286"/>
            <a:ext cx="1576099" cy="280474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Reference Data</a:t>
            </a:r>
          </a:p>
        </p:txBody>
      </p:sp>
      <p:sp>
        <p:nvSpPr>
          <p:cNvPr id="123" name="Bent Arrow 122">
            <a:extLst>
              <a:ext uri="{FF2B5EF4-FFF2-40B4-BE49-F238E27FC236}">
                <a16:creationId xmlns:a16="http://schemas.microsoft.com/office/drawing/2014/main" id="{BA57BC14-E11E-4242-BF70-410F48C32F87}"/>
              </a:ext>
            </a:extLst>
          </p:cNvPr>
          <p:cNvSpPr/>
          <p:nvPr/>
        </p:nvSpPr>
        <p:spPr>
          <a:xfrm flipV="1">
            <a:off x="5783735" y="2067090"/>
            <a:ext cx="436411" cy="785596"/>
          </a:xfrm>
          <a:prstGeom prst="bentArrow">
            <a:avLst>
              <a:gd name="adj1" fmla="val 10370"/>
              <a:gd name="adj2" fmla="val 14028"/>
              <a:gd name="adj3" fmla="val 25000"/>
              <a:gd name="adj4" fmla="val 43750"/>
            </a:avLst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24" name="Bent Arrow 123">
            <a:extLst>
              <a:ext uri="{FF2B5EF4-FFF2-40B4-BE49-F238E27FC236}">
                <a16:creationId xmlns:a16="http://schemas.microsoft.com/office/drawing/2014/main" id="{41F45D29-C506-4646-B05A-852E742C933A}"/>
              </a:ext>
            </a:extLst>
          </p:cNvPr>
          <p:cNvSpPr/>
          <p:nvPr/>
        </p:nvSpPr>
        <p:spPr>
          <a:xfrm flipH="1" flipV="1">
            <a:off x="5444797" y="1700785"/>
            <a:ext cx="377747" cy="686546"/>
          </a:xfrm>
          <a:prstGeom prst="bentArrow">
            <a:avLst>
              <a:gd name="adj1" fmla="val 10370"/>
              <a:gd name="adj2" fmla="val 14028"/>
              <a:gd name="adj3" fmla="val 25000"/>
              <a:gd name="adj4" fmla="val 43750"/>
            </a:avLst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25" name="Left-Right Arrow 124">
            <a:extLst>
              <a:ext uri="{FF2B5EF4-FFF2-40B4-BE49-F238E27FC236}">
                <a16:creationId xmlns:a16="http://schemas.microsoft.com/office/drawing/2014/main" id="{D8F99565-4DEB-DA40-B8DA-BDBFE8033302}"/>
              </a:ext>
            </a:extLst>
          </p:cNvPr>
          <p:cNvSpPr/>
          <p:nvPr/>
        </p:nvSpPr>
        <p:spPr>
          <a:xfrm>
            <a:off x="5477678" y="1616322"/>
            <a:ext cx="777872" cy="131423"/>
          </a:xfrm>
          <a:prstGeom prst="leftRigh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26" name="Bent Arrow 125">
            <a:extLst>
              <a:ext uri="{FF2B5EF4-FFF2-40B4-BE49-F238E27FC236}">
                <a16:creationId xmlns:a16="http://schemas.microsoft.com/office/drawing/2014/main" id="{2320F583-2093-EB43-9684-B27A9F3F078A}"/>
              </a:ext>
            </a:extLst>
          </p:cNvPr>
          <p:cNvSpPr/>
          <p:nvPr/>
        </p:nvSpPr>
        <p:spPr>
          <a:xfrm rot="5400000" flipH="1" flipV="1">
            <a:off x="5873000" y="1715320"/>
            <a:ext cx="561566" cy="482199"/>
          </a:xfrm>
          <a:prstGeom prst="bentArrow">
            <a:avLst>
              <a:gd name="adj1" fmla="val 9718"/>
              <a:gd name="adj2" fmla="val 12060"/>
              <a:gd name="adj3" fmla="val 11839"/>
              <a:gd name="adj4" fmla="val 43750"/>
            </a:avLst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84F72688-1E1F-294E-BEDD-6AE1380699E4}"/>
              </a:ext>
            </a:extLst>
          </p:cNvPr>
          <p:cNvSpPr/>
          <p:nvPr/>
        </p:nvSpPr>
        <p:spPr>
          <a:xfrm>
            <a:off x="6241703" y="1942428"/>
            <a:ext cx="1580247" cy="503778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Feedback Metadata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(tags, comments, ratings, …)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5DFFC7A-41DA-AE4C-852F-88E3666F87B3}"/>
              </a:ext>
            </a:extLst>
          </p:cNvPr>
          <p:cNvSpPr/>
          <p:nvPr/>
        </p:nvSpPr>
        <p:spPr>
          <a:xfrm rot="5400000">
            <a:off x="2419695" y="2283948"/>
            <a:ext cx="1844296" cy="239393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Classification Schemes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E2A8D39-2A44-2F4A-96FC-D7B9E6E3C292}"/>
              </a:ext>
            </a:extLst>
          </p:cNvPr>
          <p:cNvSpPr txBox="1"/>
          <p:nvPr/>
        </p:nvSpPr>
        <p:spPr bwMode="auto">
          <a:xfrm rot="5400000">
            <a:off x="3311312" y="2253240"/>
            <a:ext cx="72783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solidFill>
                  <a:prstClr val="black"/>
                </a:solidFill>
                <a:latin typeface="Calibri" pitchFamily="-1" charset="0"/>
                <a:ea typeface="ＭＳ Ｐゴシック" charset="0"/>
              </a:rPr>
              <a:t>Classification</a:t>
            </a:r>
          </a:p>
        </p:txBody>
      </p:sp>
      <p:sp>
        <p:nvSpPr>
          <p:cNvPr id="130" name="Left-Right Arrow 129">
            <a:extLst>
              <a:ext uri="{FF2B5EF4-FFF2-40B4-BE49-F238E27FC236}">
                <a16:creationId xmlns:a16="http://schemas.microsoft.com/office/drawing/2014/main" id="{AAE022B0-B7B6-B947-9FB4-C07DCDAE0726}"/>
              </a:ext>
            </a:extLst>
          </p:cNvPr>
          <p:cNvSpPr/>
          <p:nvPr/>
        </p:nvSpPr>
        <p:spPr>
          <a:xfrm>
            <a:off x="3046042" y="2959909"/>
            <a:ext cx="205446" cy="139268"/>
          </a:xfrm>
          <a:prstGeom prst="leftRigh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31" name="Left-Right Arrow 130">
            <a:extLst>
              <a:ext uri="{FF2B5EF4-FFF2-40B4-BE49-F238E27FC236}">
                <a16:creationId xmlns:a16="http://schemas.microsoft.com/office/drawing/2014/main" id="{09D45480-A0C5-7145-8363-710BC210AFD8}"/>
              </a:ext>
            </a:extLst>
          </p:cNvPr>
          <p:cNvSpPr/>
          <p:nvPr/>
        </p:nvSpPr>
        <p:spPr>
          <a:xfrm>
            <a:off x="3099276" y="1654218"/>
            <a:ext cx="152285" cy="76723"/>
          </a:xfrm>
          <a:prstGeom prst="leftRigh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32" name="Left-Right Arrow 131">
            <a:extLst>
              <a:ext uri="{FF2B5EF4-FFF2-40B4-BE49-F238E27FC236}">
                <a16:creationId xmlns:a16="http://schemas.microsoft.com/office/drawing/2014/main" id="{A07D2591-D5D7-FC4B-871F-F32E1C45A409}"/>
              </a:ext>
            </a:extLst>
          </p:cNvPr>
          <p:cNvSpPr/>
          <p:nvPr/>
        </p:nvSpPr>
        <p:spPr>
          <a:xfrm>
            <a:off x="3442263" y="1650460"/>
            <a:ext cx="676276" cy="100705"/>
          </a:xfrm>
          <a:prstGeom prst="leftRigh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5DDEB87-E8E5-294F-83B9-776E1404FC35}"/>
              </a:ext>
            </a:extLst>
          </p:cNvPr>
          <p:cNvSpPr/>
          <p:nvPr/>
        </p:nvSpPr>
        <p:spPr>
          <a:xfrm>
            <a:off x="1246370" y="1101862"/>
            <a:ext cx="2237427" cy="236612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Strategy</a:t>
            </a:r>
          </a:p>
        </p:txBody>
      </p:sp>
      <p:sp>
        <p:nvSpPr>
          <p:cNvPr id="134" name="Up-Down Arrow 133">
            <a:extLst>
              <a:ext uri="{FF2B5EF4-FFF2-40B4-BE49-F238E27FC236}">
                <a16:creationId xmlns:a16="http://schemas.microsoft.com/office/drawing/2014/main" id="{6DA12C44-527C-C941-B6DE-A934C669B51D}"/>
              </a:ext>
            </a:extLst>
          </p:cNvPr>
          <p:cNvSpPr/>
          <p:nvPr/>
        </p:nvSpPr>
        <p:spPr>
          <a:xfrm>
            <a:off x="2103117" y="1316508"/>
            <a:ext cx="148410" cy="204154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1A64F194-F58B-0C42-A37B-F3B48E633BFE}"/>
              </a:ext>
            </a:extLst>
          </p:cNvPr>
          <p:cNvSpPr/>
          <p:nvPr/>
        </p:nvSpPr>
        <p:spPr>
          <a:xfrm>
            <a:off x="4046044" y="1098455"/>
            <a:ext cx="1432089" cy="231951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Subject Area Definition</a:t>
            </a:r>
          </a:p>
        </p:txBody>
      </p:sp>
      <p:sp>
        <p:nvSpPr>
          <p:cNvPr id="136" name="Up-Down Arrow 135">
            <a:extLst>
              <a:ext uri="{FF2B5EF4-FFF2-40B4-BE49-F238E27FC236}">
                <a16:creationId xmlns:a16="http://schemas.microsoft.com/office/drawing/2014/main" id="{4636334A-7DEE-4343-83E6-81AEB60673D6}"/>
              </a:ext>
            </a:extLst>
          </p:cNvPr>
          <p:cNvSpPr/>
          <p:nvPr/>
        </p:nvSpPr>
        <p:spPr>
          <a:xfrm>
            <a:off x="4650675" y="1309686"/>
            <a:ext cx="148410" cy="204154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F3E5FE2-953A-8541-965B-56426DD39697}"/>
              </a:ext>
            </a:extLst>
          </p:cNvPr>
          <p:cNvSpPr/>
          <p:nvPr/>
        </p:nvSpPr>
        <p:spPr>
          <a:xfrm>
            <a:off x="1232566" y="2326206"/>
            <a:ext cx="1858413" cy="228952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Campaigns and Projects</a:t>
            </a:r>
          </a:p>
        </p:txBody>
      </p:sp>
      <p:sp>
        <p:nvSpPr>
          <p:cNvPr id="138" name="Up-Down Arrow 137">
            <a:extLst>
              <a:ext uri="{FF2B5EF4-FFF2-40B4-BE49-F238E27FC236}">
                <a16:creationId xmlns:a16="http://schemas.microsoft.com/office/drawing/2014/main" id="{989A14E5-429F-1842-8765-C167F0C11871}"/>
              </a:ext>
            </a:extLst>
          </p:cNvPr>
          <p:cNvSpPr/>
          <p:nvPr/>
        </p:nvSpPr>
        <p:spPr>
          <a:xfrm>
            <a:off x="2107121" y="2130261"/>
            <a:ext cx="148410" cy="204154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39" name="Up-Down Arrow 138">
            <a:extLst>
              <a:ext uri="{FF2B5EF4-FFF2-40B4-BE49-F238E27FC236}">
                <a16:creationId xmlns:a16="http://schemas.microsoft.com/office/drawing/2014/main" id="{CD3D2128-62FD-1348-A7D9-2BBB3527B7F1}"/>
              </a:ext>
            </a:extLst>
          </p:cNvPr>
          <p:cNvSpPr/>
          <p:nvPr/>
        </p:nvSpPr>
        <p:spPr>
          <a:xfrm>
            <a:off x="3262884" y="1310418"/>
            <a:ext cx="148410" cy="204154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40" name="Up-Down Arrow 139">
            <a:extLst>
              <a:ext uri="{FF2B5EF4-FFF2-40B4-BE49-F238E27FC236}">
                <a16:creationId xmlns:a16="http://schemas.microsoft.com/office/drawing/2014/main" id="{4DF0C4C6-5C8A-DE47-9BEE-874F1F116E2E}"/>
              </a:ext>
            </a:extLst>
          </p:cNvPr>
          <p:cNvSpPr/>
          <p:nvPr/>
        </p:nvSpPr>
        <p:spPr>
          <a:xfrm>
            <a:off x="1584207" y="2536131"/>
            <a:ext cx="148410" cy="204154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41" name="Up-Down Arrow 140">
            <a:extLst>
              <a:ext uri="{FF2B5EF4-FFF2-40B4-BE49-F238E27FC236}">
                <a16:creationId xmlns:a16="http://schemas.microsoft.com/office/drawing/2014/main" id="{22995FA8-2547-404C-AD4C-4ECA91D41874}"/>
              </a:ext>
            </a:extLst>
          </p:cNvPr>
          <p:cNvSpPr/>
          <p:nvPr/>
        </p:nvSpPr>
        <p:spPr>
          <a:xfrm>
            <a:off x="2602026" y="2539228"/>
            <a:ext cx="148410" cy="204154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B0F35B8B-9747-974F-9DCB-55F1A6BE0DF9}"/>
              </a:ext>
            </a:extLst>
          </p:cNvPr>
          <p:cNvSpPr txBox="1"/>
          <p:nvPr/>
        </p:nvSpPr>
        <p:spPr bwMode="auto">
          <a:xfrm>
            <a:off x="2264931" y="2125810"/>
            <a:ext cx="49244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latin typeface="Calibri" pitchFamily="-1" charset="0"/>
                <a:ea typeface="ＭＳ Ｐゴシック" charset="0"/>
              </a:rPr>
              <a:t>Rollout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D8B5146A-069E-3349-89C6-B74E6A27A299}"/>
              </a:ext>
            </a:extLst>
          </p:cNvPr>
          <p:cNvSpPr/>
          <p:nvPr/>
        </p:nvSpPr>
        <p:spPr bwMode="auto">
          <a:xfrm>
            <a:off x="5596208" y="3413760"/>
            <a:ext cx="2287943" cy="1178560"/>
          </a:xfrm>
          <a:prstGeom prst="rect">
            <a:avLst/>
          </a:prstGeom>
          <a:solidFill>
            <a:srgbClr val="F79646">
              <a:lumMod val="40000"/>
              <a:lumOff val="60000"/>
            </a:srgbClr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44" name="Curved Left Arrow 143">
            <a:extLst>
              <a:ext uri="{FF2B5EF4-FFF2-40B4-BE49-F238E27FC236}">
                <a16:creationId xmlns:a16="http://schemas.microsoft.com/office/drawing/2014/main" id="{E4F013D0-7285-634D-B35E-1638B89D7AD4}"/>
              </a:ext>
            </a:extLst>
          </p:cNvPr>
          <p:cNvSpPr/>
          <p:nvPr/>
        </p:nvSpPr>
        <p:spPr>
          <a:xfrm flipV="1">
            <a:off x="5465084" y="3997432"/>
            <a:ext cx="211635" cy="429062"/>
          </a:xfrm>
          <a:prstGeom prst="curvedLef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9D8BF40F-68A2-354B-BB95-47032D82C9DA}"/>
              </a:ext>
            </a:extLst>
          </p:cNvPr>
          <p:cNvSpPr/>
          <p:nvPr/>
        </p:nvSpPr>
        <p:spPr bwMode="auto">
          <a:xfrm>
            <a:off x="5236058" y="2760494"/>
            <a:ext cx="280991" cy="21752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2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96DD4217-A599-0C47-829B-6CB1AFAC8622}"/>
              </a:ext>
            </a:extLst>
          </p:cNvPr>
          <p:cNvSpPr/>
          <p:nvPr/>
        </p:nvSpPr>
        <p:spPr>
          <a:xfrm>
            <a:off x="6244751" y="3469355"/>
            <a:ext cx="1586780" cy="1015212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Discovery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Metadata (profile data, technical classification, data classification,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data quality assessment, …)</a:t>
            </a:r>
          </a:p>
        </p:txBody>
      </p:sp>
      <p:sp>
        <p:nvSpPr>
          <p:cNvPr id="147" name="Left-Right Arrow 146">
            <a:extLst>
              <a:ext uri="{FF2B5EF4-FFF2-40B4-BE49-F238E27FC236}">
                <a16:creationId xmlns:a16="http://schemas.microsoft.com/office/drawing/2014/main" id="{7CFFC089-A2C3-704F-B4C0-B4B56F8B86A8}"/>
              </a:ext>
            </a:extLst>
          </p:cNvPr>
          <p:cNvSpPr/>
          <p:nvPr/>
        </p:nvSpPr>
        <p:spPr>
          <a:xfrm>
            <a:off x="5456125" y="3702148"/>
            <a:ext cx="788669" cy="102288"/>
          </a:xfrm>
          <a:prstGeom prst="leftRigh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5699CC3F-F35E-4D46-B60B-E61393435088}"/>
              </a:ext>
            </a:extLst>
          </p:cNvPr>
          <p:cNvSpPr txBox="1"/>
          <p:nvPr/>
        </p:nvSpPr>
        <p:spPr bwMode="auto">
          <a:xfrm>
            <a:off x="5551913" y="3521705"/>
            <a:ext cx="7817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latin typeface="Calibri" pitchFamily="-1" charset="0"/>
                <a:ea typeface="ＭＳ Ｐゴシック" charset="0"/>
              </a:rPr>
              <a:t>Augmentation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94C3F44-2844-E24D-9F1A-13F8D190E625}"/>
              </a:ext>
            </a:extLst>
          </p:cNvPr>
          <p:cNvSpPr/>
          <p:nvPr/>
        </p:nvSpPr>
        <p:spPr bwMode="auto">
          <a:xfrm>
            <a:off x="1138315" y="3383281"/>
            <a:ext cx="2744190" cy="589280"/>
          </a:xfrm>
          <a:prstGeom prst="rect">
            <a:avLst/>
          </a:prstGeom>
          <a:solidFill>
            <a:srgbClr val="EEECE1">
              <a:lumMod val="75000"/>
            </a:srgbClr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7334B63-6453-9A49-BA1E-E30783AF1200}"/>
              </a:ext>
            </a:extLst>
          </p:cNvPr>
          <p:cNvSpPr txBox="1"/>
          <p:nvPr/>
        </p:nvSpPr>
        <p:spPr bwMode="auto">
          <a:xfrm>
            <a:off x="1748432" y="3352449"/>
            <a:ext cx="65915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solidFill>
                  <a:prstClr val="black"/>
                </a:solidFill>
                <a:latin typeface="Calibri" pitchFamily="-1" charset="0"/>
                <a:ea typeface="ＭＳ Ｐゴシック" charset="0"/>
              </a:rPr>
              <a:t>Instrument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9E917DE-3552-014E-AC5B-9A036EFBA341}"/>
              </a:ext>
            </a:extLst>
          </p:cNvPr>
          <p:cNvSpPr txBox="1"/>
          <p:nvPr/>
        </p:nvSpPr>
        <p:spPr bwMode="auto">
          <a:xfrm>
            <a:off x="3420385" y="3475267"/>
            <a:ext cx="65960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latin typeface="Calibri" pitchFamily="-1" charset="0"/>
                <a:ea typeface="ＭＳ Ｐゴシック" charset="0"/>
              </a:rPr>
              <a:t>Association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1C6F9679-7B60-2C4C-A046-FB69A1CB89D6}"/>
              </a:ext>
            </a:extLst>
          </p:cNvPr>
          <p:cNvSpPr/>
          <p:nvPr/>
        </p:nvSpPr>
        <p:spPr>
          <a:xfrm>
            <a:off x="1249258" y="3526071"/>
            <a:ext cx="2222354" cy="388823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Information Process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Instrumentation (design lineage)</a:t>
            </a:r>
          </a:p>
        </p:txBody>
      </p:sp>
      <p:sp>
        <p:nvSpPr>
          <p:cNvPr id="153" name="Left-Right Arrow 152">
            <a:extLst>
              <a:ext uri="{FF2B5EF4-FFF2-40B4-BE49-F238E27FC236}">
                <a16:creationId xmlns:a16="http://schemas.microsoft.com/office/drawing/2014/main" id="{0DA557A6-C80A-5049-B3E6-54AF7AC2AA24}"/>
              </a:ext>
            </a:extLst>
          </p:cNvPr>
          <p:cNvSpPr/>
          <p:nvPr/>
        </p:nvSpPr>
        <p:spPr>
          <a:xfrm>
            <a:off x="3422959" y="3634734"/>
            <a:ext cx="706844" cy="118078"/>
          </a:xfrm>
          <a:prstGeom prst="leftRigh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54" name="Up-Down Arrow 153">
            <a:extLst>
              <a:ext uri="{FF2B5EF4-FFF2-40B4-BE49-F238E27FC236}">
                <a16:creationId xmlns:a16="http://schemas.microsoft.com/office/drawing/2014/main" id="{40DA4FF3-A612-AF45-BED3-5BD200017A27}"/>
              </a:ext>
            </a:extLst>
          </p:cNvPr>
          <p:cNvSpPr/>
          <p:nvPr/>
        </p:nvSpPr>
        <p:spPr>
          <a:xfrm>
            <a:off x="1574050" y="3277838"/>
            <a:ext cx="156717" cy="318829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34791AC2-E49A-724E-92F2-0C5504A26A75}"/>
              </a:ext>
            </a:extLst>
          </p:cNvPr>
          <p:cNvSpPr/>
          <p:nvPr/>
        </p:nvSpPr>
        <p:spPr bwMode="auto">
          <a:xfrm>
            <a:off x="5795024" y="4085463"/>
            <a:ext cx="280990" cy="21752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6</a:t>
            </a: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18532559-A834-8A4C-B419-5F1D5C66DD3F}"/>
              </a:ext>
            </a:extLst>
          </p:cNvPr>
          <p:cNvSpPr/>
          <p:nvPr/>
        </p:nvSpPr>
        <p:spPr bwMode="auto">
          <a:xfrm>
            <a:off x="3559824" y="3313303"/>
            <a:ext cx="280990" cy="21752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7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12506D69-8060-294E-89E6-15FBBE50D148}"/>
              </a:ext>
            </a:extLst>
          </p:cNvPr>
          <p:cNvSpPr/>
          <p:nvPr/>
        </p:nvSpPr>
        <p:spPr bwMode="auto">
          <a:xfrm>
            <a:off x="1119187" y="3967344"/>
            <a:ext cx="2761528" cy="649480"/>
          </a:xfrm>
          <a:prstGeom prst="rect">
            <a:avLst/>
          </a:prstGeom>
          <a:solidFill>
            <a:srgbClr val="FFFF66"/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FB80DCAE-3D8C-D445-AFB0-5D8F9903C3C1}"/>
              </a:ext>
            </a:extLst>
          </p:cNvPr>
          <p:cNvSpPr/>
          <p:nvPr/>
        </p:nvSpPr>
        <p:spPr>
          <a:xfrm>
            <a:off x="4032169" y="4215167"/>
            <a:ext cx="144791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Connectors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C562CBCC-5198-BC43-8DF8-FBC36A837A6C}"/>
              </a:ext>
            </a:extLst>
          </p:cNvPr>
          <p:cNvSpPr/>
          <p:nvPr/>
        </p:nvSpPr>
        <p:spPr>
          <a:xfrm>
            <a:off x="1250157" y="4078941"/>
            <a:ext cx="2206248" cy="433294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Basic Types, Infrastructure and Systems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855738D7-7183-5349-825C-AB0ABA83D1EA}"/>
              </a:ext>
            </a:extLst>
          </p:cNvPr>
          <p:cNvSpPr txBox="1"/>
          <p:nvPr/>
        </p:nvSpPr>
        <p:spPr bwMode="auto">
          <a:xfrm>
            <a:off x="3459544" y="4084772"/>
            <a:ext cx="4667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solidFill>
                  <a:prstClr val="black"/>
                </a:solidFill>
                <a:latin typeface="Calibri" pitchFamily="-1" charset="0"/>
                <a:ea typeface="ＭＳ Ｐゴシック" charset="0"/>
              </a:rPr>
              <a:t>Access</a:t>
            </a:r>
          </a:p>
        </p:txBody>
      </p:sp>
      <p:sp>
        <p:nvSpPr>
          <p:cNvPr id="161" name="Left-Right Arrow 160">
            <a:extLst>
              <a:ext uri="{FF2B5EF4-FFF2-40B4-BE49-F238E27FC236}">
                <a16:creationId xmlns:a16="http://schemas.microsoft.com/office/drawing/2014/main" id="{D9EE7EF7-8BB5-A044-99AA-E63DBB0E8620}"/>
              </a:ext>
            </a:extLst>
          </p:cNvPr>
          <p:cNvSpPr/>
          <p:nvPr/>
        </p:nvSpPr>
        <p:spPr>
          <a:xfrm>
            <a:off x="3403264" y="4283815"/>
            <a:ext cx="706844" cy="123827"/>
          </a:xfrm>
          <a:prstGeom prst="leftRigh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F0E95A7D-A2C7-E54A-BD12-664E167B0E02}"/>
              </a:ext>
            </a:extLst>
          </p:cNvPr>
          <p:cNvSpPr/>
          <p:nvPr/>
        </p:nvSpPr>
        <p:spPr bwMode="auto">
          <a:xfrm>
            <a:off x="1164183" y="4018694"/>
            <a:ext cx="280990" cy="21752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E2467A-7D57-5344-BBD8-F08DA4FD6A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26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197695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Wingdings"/>
              </a:rPr>
              <a:t>Current Open Metadata Access Services (OMASs)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74C1B6-7BC1-5D49-8AD3-978298BB37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27</a:t>
            </a:fld>
            <a:endParaRPr lang="en-US" sz="100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76F9BE3-862A-AA46-AB57-DE03ACDD600E}"/>
              </a:ext>
            </a:extLst>
          </p:cNvPr>
          <p:cNvSpPr/>
          <p:nvPr/>
        </p:nvSpPr>
        <p:spPr>
          <a:xfrm>
            <a:off x="6730535" y="1556585"/>
            <a:ext cx="1664747" cy="459102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Project Management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1591BE6D-BB96-A84B-B3EE-3CD263D5B3A4}"/>
              </a:ext>
            </a:extLst>
          </p:cNvPr>
          <p:cNvSpPr/>
          <p:nvPr/>
        </p:nvSpPr>
        <p:spPr>
          <a:xfrm>
            <a:off x="6721299" y="1040895"/>
            <a:ext cx="1673983" cy="487546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Community Profile</a:t>
            </a:r>
          </a:p>
        </p:txBody>
      </p:sp>
      <p:sp>
        <p:nvSpPr>
          <p:cNvPr id="118" name="Rectangle 117">
            <a:hlinkClick r:id="" action="ppaction://noaction"/>
            <a:extLst>
              <a:ext uri="{FF2B5EF4-FFF2-40B4-BE49-F238E27FC236}">
                <a16:creationId xmlns:a16="http://schemas.microsoft.com/office/drawing/2014/main" id="{998CD17E-7F50-9E42-AFB8-23A2B6E99FFF}"/>
              </a:ext>
            </a:extLst>
          </p:cNvPr>
          <p:cNvSpPr/>
          <p:nvPr/>
        </p:nvSpPr>
        <p:spPr>
          <a:xfrm>
            <a:off x="5559228" y="1040895"/>
            <a:ext cx="1139660" cy="469005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Asset Catalog</a:t>
            </a:r>
          </a:p>
        </p:txBody>
      </p:sp>
      <p:sp>
        <p:nvSpPr>
          <p:cNvPr id="119" name="Rectangle 118">
            <a:hlinkClick r:id="" action="ppaction://noaction"/>
            <a:extLst>
              <a:ext uri="{FF2B5EF4-FFF2-40B4-BE49-F238E27FC236}">
                <a16:creationId xmlns:a16="http://schemas.microsoft.com/office/drawing/2014/main" id="{1A013985-563B-8546-A55E-6DED6A4F8F52}"/>
              </a:ext>
            </a:extLst>
          </p:cNvPr>
          <p:cNvSpPr/>
          <p:nvPr/>
        </p:nvSpPr>
        <p:spPr>
          <a:xfrm>
            <a:off x="407025" y="1524606"/>
            <a:ext cx="1688393" cy="436689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0" bIns="0"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Stewardship Action</a:t>
            </a:r>
          </a:p>
        </p:txBody>
      </p:sp>
      <p:sp>
        <p:nvSpPr>
          <p:cNvPr id="120" name="Rectangle 119">
            <a:hlinkClick r:id="" action="ppaction://noaction"/>
            <a:extLst>
              <a:ext uri="{FF2B5EF4-FFF2-40B4-BE49-F238E27FC236}">
                <a16:creationId xmlns:a16="http://schemas.microsoft.com/office/drawing/2014/main" id="{A87076A8-EEEE-DF44-9CDD-A745DF472641}"/>
              </a:ext>
            </a:extLst>
          </p:cNvPr>
          <p:cNvSpPr/>
          <p:nvPr/>
        </p:nvSpPr>
        <p:spPr>
          <a:xfrm>
            <a:off x="413728" y="1970670"/>
            <a:ext cx="1681690" cy="415559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Information View</a:t>
            </a:r>
          </a:p>
        </p:txBody>
      </p:sp>
      <p:sp>
        <p:nvSpPr>
          <p:cNvPr id="121" name="Rectangle 120">
            <a:hlinkClick r:id="" action="ppaction://noaction"/>
            <a:extLst>
              <a:ext uri="{FF2B5EF4-FFF2-40B4-BE49-F238E27FC236}">
                <a16:creationId xmlns:a16="http://schemas.microsoft.com/office/drawing/2014/main" id="{940C5F78-8F95-E84C-B841-9625E17B6E4B}"/>
              </a:ext>
            </a:extLst>
          </p:cNvPr>
          <p:cNvSpPr/>
          <p:nvPr/>
        </p:nvSpPr>
        <p:spPr>
          <a:xfrm>
            <a:off x="413728" y="2413442"/>
            <a:ext cx="1674986" cy="442472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0" bIns="0"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Governance Program</a:t>
            </a:r>
          </a:p>
        </p:txBody>
      </p:sp>
      <p:sp>
        <p:nvSpPr>
          <p:cNvPr id="122" name="Rectangle 121">
            <a:hlinkClick r:id="rId2" action="ppaction://hlinksldjump"/>
            <a:extLst>
              <a:ext uri="{FF2B5EF4-FFF2-40B4-BE49-F238E27FC236}">
                <a16:creationId xmlns:a16="http://schemas.microsoft.com/office/drawing/2014/main" id="{777C937A-8053-8F4B-B5E5-179283FD3AAA}"/>
              </a:ext>
            </a:extLst>
          </p:cNvPr>
          <p:cNvSpPr/>
          <p:nvPr/>
        </p:nvSpPr>
        <p:spPr>
          <a:xfrm>
            <a:off x="413728" y="3301458"/>
            <a:ext cx="1674986" cy="442472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0" bIns="0"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Data Process</a:t>
            </a:r>
          </a:p>
        </p:txBody>
      </p:sp>
      <p:sp>
        <p:nvSpPr>
          <p:cNvPr id="123" name="Rectangle 122">
            <a:hlinkClick r:id="" action="ppaction://noaction"/>
            <a:extLst>
              <a:ext uri="{FF2B5EF4-FFF2-40B4-BE49-F238E27FC236}">
                <a16:creationId xmlns:a16="http://schemas.microsoft.com/office/drawing/2014/main" id="{7B95AE21-42EB-3341-A010-EBA9D6B2D257}"/>
              </a:ext>
            </a:extLst>
          </p:cNvPr>
          <p:cNvSpPr/>
          <p:nvPr/>
        </p:nvSpPr>
        <p:spPr>
          <a:xfrm>
            <a:off x="4455187" y="1040895"/>
            <a:ext cx="1079581" cy="468374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Subject Area</a:t>
            </a:r>
          </a:p>
        </p:txBody>
      </p:sp>
      <p:sp>
        <p:nvSpPr>
          <p:cNvPr id="124" name="Rectangle 123">
            <a:hlinkClick r:id="" action="ppaction://noaction"/>
            <a:extLst>
              <a:ext uri="{FF2B5EF4-FFF2-40B4-BE49-F238E27FC236}">
                <a16:creationId xmlns:a16="http://schemas.microsoft.com/office/drawing/2014/main" id="{5CDC889E-9CD4-A24F-85F2-698AC502E277}"/>
              </a:ext>
            </a:extLst>
          </p:cNvPr>
          <p:cNvSpPr/>
          <p:nvPr/>
        </p:nvSpPr>
        <p:spPr>
          <a:xfrm>
            <a:off x="5186111" y="4210122"/>
            <a:ext cx="1497299" cy="460477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Connected Asset</a:t>
            </a:r>
          </a:p>
        </p:txBody>
      </p:sp>
      <p:sp>
        <p:nvSpPr>
          <p:cNvPr id="125" name="Rectangle 124">
            <a:hlinkClick r:id="" action="ppaction://noaction"/>
            <a:extLst>
              <a:ext uri="{FF2B5EF4-FFF2-40B4-BE49-F238E27FC236}">
                <a16:creationId xmlns:a16="http://schemas.microsoft.com/office/drawing/2014/main" id="{813FB9F0-EE53-4849-9BA8-97BED6DD842A}"/>
              </a:ext>
            </a:extLst>
          </p:cNvPr>
          <p:cNvSpPr/>
          <p:nvPr/>
        </p:nvSpPr>
        <p:spPr>
          <a:xfrm>
            <a:off x="6719991" y="4205220"/>
            <a:ext cx="1686286" cy="460477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Discovery Engine</a:t>
            </a:r>
          </a:p>
        </p:txBody>
      </p:sp>
      <p:sp>
        <p:nvSpPr>
          <p:cNvPr id="126" name="Rectangle 125">
            <a:hlinkClick r:id="rId3" action="ppaction://hlinksldjump"/>
            <a:extLst>
              <a:ext uri="{FF2B5EF4-FFF2-40B4-BE49-F238E27FC236}">
                <a16:creationId xmlns:a16="http://schemas.microsoft.com/office/drawing/2014/main" id="{477EFF0E-A890-4E48-9704-3DF6A39AFA8D}"/>
              </a:ext>
            </a:extLst>
          </p:cNvPr>
          <p:cNvSpPr/>
          <p:nvPr/>
        </p:nvSpPr>
        <p:spPr>
          <a:xfrm>
            <a:off x="413728" y="4216760"/>
            <a:ext cx="1674986" cy="442472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0" bIns="0"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Governance Engine</a:t>
            </a:r>
          </a:p>
        </p:txBody>
      </p:sp>
      <p:sp>
        <p:nvSpPr>
          <p:cNvPr id="127" name="Rectangle 126">
            <a:hlinkClick r:id="" action="ppaction://noaction"/>
            <a:extLst>
              <a:ext uri="{FF2B5EF4-FFF2-40B4-BE49-F238E27FC236}">
                <a16:creationId xmlns:a16="http://schemas.microsoft.com/office/drawing/2014/main" id="{60672DC7-61C5-CE43-AA5B-21276DA82180}"/>
              </a:ext>
            </a:extLst>
          </p:cNvPr>
          <p:cNvSpPr/>
          <p:nvPr/>
        </p:nvSpPr>
        <p:spPr>
          <a:xfrm>
            <a:off x="413728" y="3759109"/>
            <a:ext cx="1674986" cy="442472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0" bIns="0"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Data Protection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26056A3F-1214-2748-9CB8-183B6F7C1FAC}"/>
              </a:ext>
            </a:extLst>
          </p:cNvPr>
          <p:cNvSpPr/>
          <p:nvPr/>
        </p:nvSpPr>
        <p:spPr>
          <a:xfrm>
            <a:off x="6723553" y="2572052"/>
            <a:ext cx="1671729" cy="522782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Software Developer</a:t>
            </a:r>
          </a:p>
        </p:txBody>
      </p:sp>
      <p:sp>
        <p:nvSpPr>
          <p:cNvPr id="129" name="Rectangle 128">
            <a:hlinkClick r:id="rId3" action="ppaction://hlinksldjump"/>
            <a:extLst>
              <a:ext uri="{FF2B5EF4-FFF2-40B4-BE49-F238E27FC236}">
                <a16:creationId xmlns:a16="http://schemas.microsoft.com/office/drawing/2014/main" id="{850DA6F9-4B46-474F-A1BF-678E01FA248F}"/>
              </a:ext>
            </a:extLst>
          </p:cNvPr>
          <p:cNvSpPr/>
          <p:nvPr/>
        </p:nvSpPr>
        <p:spPr>
          <a:xfrm>
            <a:off x="3647098" y="4211559"/>
            <a:ext cx="1524199" cy="460477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Data Platform</a:t>
            </a:r>
          </a:p>
        </p:txBody>
      </p:sp>
      <p:sp>
        <p:nvSpPr>
          <p:cNvPr id="130" name="Rectangle 129">
            <a:hlinkClick r:id="" action="ppaction://noaction"/>
            <a:extLst>
              <a:ext uri="{FF2B5EF4-FFF2-40B4-BE49-F238E27FC236}">
                <a16:creationId xmlns:a16="http://schemas.microsoft.com/office/drawing/2014/main" id="{C12DBEB8-0336-F34A-BB44-94901E0112B6}"/>
              </a:ext>
            </a:extLst>
          </p:cNvPr>
          <p:cNvSpPr/>
          <p:nvPr/>
        </p:nvSpPr>
        <p:spPr>
          <a:xfrm>
            <a:off x="2095418" y="1040895"/>
            <a:ext cx="1167914" cy="475967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0" bIns="0"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Asset Owner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9DFDAEE-06B9-9744-8A37-DD559417190C}"/>
              </a:ext>
            </a:extLst>
          </p:cNvPr>
          <p:cNvSpPr/>
          <p:nvPr/>
        </p:nvSpPr>
        <p:spPr>
          <a:xfrm>
            <a:off x="6725303" y="3125461"/>
            <a:ext cx="1669980" cy="518258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Digital Architecture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5CC66AA6-8485-CF46-9F49-4D2AED14B192}"/>
              </a:ext>
            </a:extLst>
          </p:cNvPr>
          <p:cNvSpPr/>
          <p:nvPr/>
        </p:nvSpPr>
        <p:spPr>
          <a:xfrm>
            <a:off x="6729743" y="2041111"/>
            <a:ext cx="1665539" cy="514054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Data Science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25B852F6-063A-E14B-9B59-A1F0841A4D22}"/>
              </a:ext>
            </a:extLst>
          </p:cNvPr>
          <p:cNvSpPr/>
          <p:nvPr/>
        </p:nvSpPr>
        <p:spPr>
          <a:xfrm>
            <a:off x="6720296" y="3681307"/>
            <a:ext cx="1674986" cy="476251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DevOps</a:t>
            </a:r>
          </a:p>
        </p:txBody>
      </p:sp>
      <p:sp>
        <p:nvSpPr>
          <p:cNvPr id="134" name="Rectangle 133">
            <a:hlinkClick r:id="" action="ppaction://noaction"/>
            <a:extLst>
              <a:ext uri="{FF2B5EF4-FFF2-40B4-BE49-F238E27FC236}">
                <a16:creationId xmlns:a16="http://schemas.microsoft.com/office/drawing/2014/main" id="{59975D84-7CC1-7B44-8FE7-280CAFC20557}"/>
              </a:ext>
            </a:extLst>
          </p:cNvPr>
          <p:cNvSpPr/>
          <p:nvPr/>
        </p:nvSpPr>
        <p:spPr>
          <a:xfrm>
            <a:off x="407024" y="1040895"/>
            <a:ext cx="1663933" cy="460477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Asset Consumer</a:t>
            </a:r>
          </a:p>
        </p:txBody>
      </p:sp>
      <p:sp>
        <p:nvSpPr>
          <p:cNvPr id="135" name="Rectangle 134">
            <a:hlinkClick r:id="rId3" action="ppaction://hlinksldjump"/>
            <a:extLst>
              <a:ext uri="{FF2B5EF4-FFF2-40B4-BE49-F238E27FC236}">
                <a16:creationId xmlns:a16="http://schemas.microsoft.com/office/drawing/2014/main" id="{13C02E57-32FC-B446-BDB4-B6720DD1849E}"/>
              </a:ext>
            </a:extLst>
          </p:cNvPr>
          <p:cNvSpPr/>
          <p:nvPr/>
        </p:nvSpPr>
        <p:spPr>
          <a:xfrm>
            <a:off x="2096053" y="4221257"/>
            <a:ext cx="1531674" cy="442472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0" bIns="0"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Data Infrastructure</a:t>
            </a:r>
          </a:p>
        </p:txBody>
      </p:sp>
      <p:pic>
        <p:nvPicPr>
          <p:cNvPr id="136" name="Picture 135" descr="Atlas Metadata Areas.png">
            <a:extLst>
              <a:ext uri="{FF2B5EF4-FFF2-40B4-BE49-F238E27FC236}">
                <a16:creationId xmlns:a16="http://schemas.microsoft.com/office/drawing/2014/main" id="{369710D6-5C58-1643-B4CB-DDEDC1BFA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428" y="1559631"/>
            <a:ext cx="4644572" cy="2639091"/>
          </a:xfrm>
          <a:prstGeom prst="rect">
            <a:avLst/>
          </a:prstGeom>
        </p:spPr>
      </p:pic>
      <p:sp>
        <p:nvSpPr>
          <p:cNvPr id="137" name="Rectangle 136">
            <a:hlinkClick r:id="" action="ppaction://noaction"/>
            <a:extLst>
              <a:ext uri="{FF2B5EF4-FFF2-40B4-BE49-F238E27FC236}">
                <a16:creationId xmlns:a16="http://schemas.microsoft.com/office/drawing/2014/main" id="{5EE82C80-DCA8-8C46-8A7F-83B8210DA4C0}"/>
              </a:ext>
            </a:extLst>
          </p:cNvPr>
          <p:cNvSpPr/>
          <p:nvPr/>
        </p:nvSpPr>
        <p:spPr>
          <a:xfrm>
            <a:off x="407025" y="2879185"/>
            <a:ext cx="1688393" cy="390910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Data Privacy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38" name="Rectangle 137">
            <a:hlinkClick r:id="" action="ppaction://noaction"/>
            <a:extLst>
              <a:ext uri="{FF2B5EF4-FFF2-40B4-BE49-F238E27FC236}">
                <a16:creationId xmlns:a16="http://schemas.microsoft.com/office/drawing/2014/main" id="{C8BC3187-E39A-CE42-86C1-9D8615A6E085}"/>
              </a:ext>
            </a:extLst>
          </p:cNvPr>
          <p:cNvSpPr/>
          <p:nvPr/>
        </p:nvSpPr>
        <p:spPr>
          <a:xfrm>
            <a:off x="3291018" y="1040895"/>
            <a:ext cx="1139549" cy="467311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0" bIns="0"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Asset Lineage</a:t>
            </a:r>
          </a:p>
        </p:txBody>
      </p:sp>
    </p:spTree>
    <p:extLst>
      <p:ext uri="{BB962C8B-B14F-4D97-AF65-F5344CB8AC3E}">
        <p14:creationId xmlns:p14="http://schemas.microsoft.com/office/powerpoint/2010/main" val="30900259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>
            <a:extLst>
              <a:ext uri="{FF2B5EF4-FFF2-40B4-BE49-F238E27FC236}">
                <a16:creationId xmlns:a16="http://schemas.microsoft.com/office/drawing/2014/main" id="{606FE8D7-B3CC-BD43-820A-A8ABF32CD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>
                <a:cs typeface="ＭＳ Ｐゴシック" panose="020B0600070205080204" pitchFamily="34" charset="-128"/>
              </a:rPr>
              <a:t>Automating governance example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3A53051-2E94-AC41-B14D-9B5E49FAA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776" y="1866900"/>
            <a:ext cx="1621368" cy="1700213"/>
          </a:xfrm>
          <a:prstGeom prst="roundRect">
            <a:avLst>
              <a:gd name="adj" fmla="val 16667"/>
            </a:avLst>
          </a:prstGeom>
          <a:solidFill>
            <a:srgbClr val="DBEEF4"/>
          </a:solidFill>
          <a:ln w="9525">
            <a:solidFill>
              <a:schemeClr val="tx2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GB" sz="1800" dirty="0">
                <a:solidFill>
                  <a:srgbClr val="1F497D"/>
                </a:solidFill>
                <a:latin typeface="Calibri"/>
                <a:ea typeface="+mn-ea"/>
                <a:cs typeface="Calibri"/>
              </a:rPr>
              <a:t>IBM</a:t>
            </a:r>
          </a:p>
          <a:p>
            <a:pPr algn="ctr">
              <a:defRPr/>
            </a:pPr>
            <a:r>
              <a:rPr lang="en-GB" sz="1800" dirty="0">
                <a:solidFill>
                  <a:srgbClr val="1F497D"/>
                </a:solidFill>
                <a:latin typeface="Calibri"/>
                <a:ea typeface="+mn-ea"/>
                <a:cs typeface="Calibri"/>
              </a:rPr>
              <a:t>Information</a:t>
            </a:r>
          </a:p>
          <a:p>
            <a:pPr algn="ctr">
              <a:defRPr/>
            </a:pPr>
            <a:r>
              <a:rPr lang="en-GB" sz="1800" dirty="0">
                <a:solidFill>
                  <a:srgbClr val="1F497D"/>
                </a:solidFill>
                <a:latin typeface="Calibri"/>
                <a:ea typeface="+mn-ea"/>
                <a:cs typeface="Calibri"/>
              </a:rPr>
              <a:t>Governance</a:t>
            </a:r>
          </a:p>
          <a:p>
            <a:pPr algn="ctr">
              <a:defRPr/>
            </a:pPr>
            <a:r>
              <a:rPr lang="en-GB" sz="1800" dirty="0">
                <a:solidFill>
                  <a:srgbClr val="1F497D"/>
                </a:solidFill>
                <a:latin typeface="Calibri"/>
                <a:ea typeface="+mn-ea"/>
                <a:cs typeface="Calibri"/>
              </a:rPr>
              <a:t>Catalog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3710ACA-B50C-E54C-AB16-12FAF1661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353" y="1860550"/>
            <a:ext cx="1570655" cy="1700213"/>
          </a:xfrm>
          <a:prstGeom prst="roundRect">
            <a:avLst>
              <a:gd name="adj" fmla="val 16667"/>
            </a:avLst>
          </a:prstGeom>
          <a:solidFill>
            <a:srgbClr val="EBF1DE"/>
          </a:solidFill>
          <a:ln w="9525">
            <a:solidFill>
              <a:schemeClr val="tx2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GB" sz="1800" dirty="0">
                <a:solidFill>
                  <a:srgbClr val="1F497D"/>
                </a:solidFill>
                <a:latin typeface="Calibri"/>
                <a:ea typeface="+mn-ea"/>
                <a:cs typeface="Calibri"/>
              </a:rPr>
              <a:t>Apache Atlas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AAF8F5B-C5BA-B448-806E-1A3D6521B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0042" y="2955925"/>
            <a:ext cx="2176463" cy="622300"/>
          </a:xfrm>
          <a:prstGeom prst="roundRect">
            <a:avLst>
              <a:gd name="adj" fmla="val 16667"/>
            </a:avLst>
          </a:prstGeom>
          <a:solidFill>
            <a:srgbClr val="FDEADA"/>
          </a:solidFill>
          <a:ln w="9525">
            <a:solidFill>
              <a:schemeClr val="tx2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GB" sz="1800" dirty="0">
                <a:solidFill>
                  <a:srgbClr val="1F497D"/>
                </a:solidFill>
                <a:latin typeface="Calibri"/>
                <a:ea typeface="+mn-ea"/>
                <a:cs typeface="Calibri"/>
              </a:rPr>
              <a:t>Apache Ranger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E9270E1-F3CC-6643-92B2-72FE1A9276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3692" y="1928813"/>
            <a:ext cx="2176463" cy="620712"/>
          </a:xfrm>
          <a:prstGeom prst="roundRect">
            <a:avLst>
              <a:gd name="adj" fmla="val 16667"/>
            </a:avLst>
          </a:prstGeom>
          <a:solidFill>
            <a:srgbClr val="DCE6F2"/>
          </a:solidFill>
          <a:ln w="9525">
            <a:solidFill>
              <a:schemeClr val="tx2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GB" sz="1800" dirty="0">
                <a:solidFill>
                  <a:srgbClr val="1F497D"/>
                </a:solidFill>
                <a:latin typeface="Calibri"/>
                <a:ea typeface="+mn-ea"/>
                <a:cs typeface="Calibri"/>
              </a:rPr>
              <a:t>Gaian</a:t>
            </a:r>
          </a:p>
        </p:txBody>
      </p:sp>
      <p:pic>
        <p:nvPicPr>
          <p:cNvPr id="12294" name="Picture 6" descr="Faith Broker Icon.png">
            <a:extLst>
              <a:ext uri="{FF2B5EF4-FFF2-40B4-BE49-F238E27FC236}">
                <a16:creationId xmlns:a16="http://schemas.microsoft.com/office/drawing/2014/main" id="{47C20B5E-E396-4648-8B1C-A7B9BC9F6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63" y="957866"/>
            <a:ext cx="717550" cy="96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Callie Quartile Icon.png">
            <a:extLst>
              <a:ext uri="{FF2B5EF4-FFF2-40B4-BE49-F238E27FC236}">
                <a16:creationId xmlns:a16="http://schemas.microsoft.com/office/drawing/2014/main" id="{4ADDBF93-18EE-C143-AF6A-698E514AC3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007" y="953942"/>
            <a:ext cx="785812" cy="95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6" name="TextBox 10">
            <a:extLst>
              <a:ext uri="{FF2B5EF4-FFF2-40B4-BE49-F238E27FC236}">
                <a16:creationId xmlns:a16="http://schemas.microsoft.com/office/drawing/2014/main" id="{77121FF3-49B2-CB44-943A-F9340D23B6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559" y="1089327"/>
            <a:ext cx="10477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800" b="1" dirty="0">
                <a:latin typeface="Calibri" panose="020F0502020204030204" pitchFamily="34" charset="0"/>
              </a:rPr>
              <a:t>Define Policies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17FBF1-F48C-5E4A-82A6-7EFDD6B29B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2602" y="1090201"/>
            <a:ext cx="157065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GB" altLang="en-US" sz="1800" b="1" dirty="0">
                <a:latin typeface="Calibri" panose="020F0502020204030204" pitchFamily="34" charset="0"/>
              </a:rPr>
              <a:t>Hadoop Metadata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591EAC-FBA0-F948-A934-CA071B666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6055" y="3713163"/>
            <a:ext cx="24844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GB" altLang="en-US" sz="1800" b="1" dirty="0">
                <a:latin typeface="Calibri" panose="020F0502020204030204" pitchFamily="34" charset="0"/>
              </a:rPr>
              <a:t>Manage Data Access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0556F3-A952-E84A-9604-AE8F50036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93" y="3902075"/>
            <a:ext cx="5070869" cy="646330"/>
          </a:xfrm>
          <a:prstGeom prst="rect">
            <a:avLst/>
          </a:prstGeom>
          <a:solidFill>
            <a:srgbClr val="6DCCDE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GB" sz="1800" dirty="0">
                <a:solidFill>
                  <a:schemeClr val="accent6">
                    <a:lumMod val="50000"/>
                  </a:schemeClr>
                </a:solidFill>
                <a:latin typeface="Calibri"/>
                <a:ea typeface="+mn-ea"/>
                <a:cs typeface="Calibri"/>
              </a:rPr>
              <a:t>Egeria</a:t>
            </a:r>
          </a:p>
          <a:p>
            <a:pPr algn="ctr">
              <a:defRPr/>
            </a:pPr>
            <a:r>
              <a:rPr lang="en-GB" sz="1800" dirty="0">
                <a:solidFill>
                  <a:schemeClr val="accent6">
                    <a:lumMod val="50000"/>
                  </a:schemeClr>
                </a:solidFill>
                <a:latin typeface="Calibri"/>
                <a:ea typeface="+mn-ea"/>
                <a:cs typeface="Calibri"/>
              </a:rPr>
              <a:t>(Open metadata exchange and federated queries)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A937E7-8C82-684C-910E-920CF64BF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8000" y="3584575"/>
            <a:ext cx="136525" cy="3175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GB" sz="1800" dirty="0">
              <a:solidFill>
                <a:srgbClr val="1F497D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23DDE0-EEB6-5744-AD46-AE8C364D0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1211" y="3568200"/>
            <a:ext cx="134937" cy="3175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GB" sz="1800" dirty="0">
              <a:solidFill>
                <a:srgbClr val="1F497D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21" name="Left-Right Arrow 20">
            <a:extLst>
              <a:ext uri="{FF2B5EF4-FFF2-40B4-BE49-F238E27FC236}">
                <a16:creationId xmlns:a16="http://schemas.microsoft.com/office/drawing/2014/main" id="{80DFCEE1-44AB-4F49-A5EE-BEEE0F54B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7905" y="2109788"/>
            <a:ext cx="431800" cy="203200"/>
          </a:xfrm>
          <a:prstGeom prst="leftRightArrow">
            <a:avLst>
              <a:gd name="adj1" fmla="val 50000"/>
              <a:gd name="adj2" fmla="val 50351"/>
            </a:avLst>
          </a:prstGeom>
          <a:solidFill>
            <a:srgbClr val="6DCCDE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GB" sz="1800" dirty="0">
              <a:solidFill>
                <a:srgbClr val="1F497D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22" name="Left-Right Arrow 21">
            <a:extLst>
              <a:ext uri="{FF2B5EF4-FFF2-40B4-BE49-F238E27FC236}">
                <a16:creationId xmlns:a16="http://schemas.microsoft.com/office/drawing/2014/main" id="{8E44A7E6-71C7-D249-A230-C82E84BA28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6317" y="3168650"/>
            <a:ext cx="430213" cy="204788"/>
          </a:xfrm>
          <a:prstGeom prst="leftRightArrow">
            <a:avLst>
              <a:gd name="adj1" fmla="val 50000"/>
              <a:gd name="adj2" fmla="val 49777"/>
            </a:avLst>
          </a:prstGeom>
          <a:solidFill>
            <a:srgbClr val="6DCCDE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GB" sz="1800" dirty="0">
              <a:solidFill>
                <a:srgbClr val="1F497D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23" name="Up-Down Arrow 22">
            <a:extLst>
              <a:ext uri="{FF2B5EF4-FFF2-40B4-BE49-F238E27FC236}">
                <a16:creationId xmlns:a16="http://schemas.microsoft.com/office/drawing/2014/main" id="{A525E4D1-39EF-3345-B901-45A76BF7F4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0955" y="2563813"/>
            <a:ext cx="214312" cy="360362"/>
          </a:xfrm>
          <a:prstGeom prst="upDownArrow">
            <a:avLst>
              <a:gd name="adj1" fmla="val 50000"/>
              <a:gd name="adj2" fmla="val 50009"/>
            </a:avLst>
          </a:prstGeom>
          <a:solidFill>
            <a:srgbClr val="FFFFFF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GB" sz="1800" dirty="0">
              <a:solidFill>
                <a:srgbClr val="1F497D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CD886B04-00DD-884D-ADD4-0ADCEAC449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6819" y="1062037"/>
            <a:ext cx="10477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800" b="1" dirty="0">
                <a:latin typeface="Calibri" panose="020F0502020204030204" pitchFamily="34" charset="0"/>
              </a:rPr>
              <a:t>Access</a:t>
            </a:r>
          </a:p>
          <a:p>
            <a:pPr eaLnBrk="1" hangingPunct="1"/>
            <a:r>
              <a:rPr lang="en-GB" altLang="en-US" sz="1800" b="1" dirty="0">
                <a:latin typeface="Calibri" panose="020F0502020204030204" pitchFamily="34" charset="0"/>
              </a:rPr>
              <a:t>Data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C21239D-326E-6C45-9F15-95EEC0150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3770" y="1854432"/>
            <a:ext cx="1409035" cy="1700213"/>
          </a:xfrm>
          <a:prstGeom prst="roundRect">
            <a:avLst>
              <a:gd name="adj" fmla="val 16667"/>
            </a:avLst>
          </a:prstGeom>
          <a:solidFill>
            <a:srgbClr val="6DCCDE"/>
          </a:solidFill>
          <a:ln w="9525">
            <a:solidFill>
              <a:schemeClr val="tx2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GB" sz="1800" dirty="0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</a:rPr>
              <a:t>Egeria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335D2FD-3FCC-2742-8414-849FA729DC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2963" y="3569610"/>
            <a:ext cx="134937" cy="3175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GB" sz="1800" dirty="0">
              <a:solidFill>
                <a:srgbClr val="1F497D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2C03C3-CE14-0A40-AA8C-B08DF61C5D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3412" y="1078894"/>
            <a:ext cx="18097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GB" altLang="en-US" sz="1800" b="1" dirty="0">
                <a:latin typeface="Calibri" panose="020F0502020204030204" pitchFamily="34" charset="0"/>
              </a:rPr>
              <a:t>Open </a:t>
            </a:r>
          </a:p>
          <a:p>
            <a:pPr algn="ctr" eaLnBrk="1" hangingPunct="1"/>
            <a:r>
              <a:rPr lang="en-GB" altLang="en-US" sz="1800" b="1" dirty="0">
                <a:latin typeface="Calibri" panose="020F0502020204030204" pitchFamily="34" charset="0"/>
              </a:rPr>
              <a:t>Governance APIs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A6C2C3-0C7B-B84D-B3FF-F6BAB6F86D40}"/>
              </a:ext>
            </a:extLst>
          </p:cNvPr>
          <p:cNvSpPr txBox="1"/>
          <p:nvPr/>
        </p:nvSpPr>
        <p:spPr>
          <a:xfrm>
            <a:off x="5656434" y="1821888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configure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E2FB1F-32BD-B14C-AD02-A97CAD6326C3}"/>
              </a:ext>
            </a:extLst>
          </p:cNvPr>
          <p:cNvSpPr txBox="1"/>
          <p:nvPr/>
        </p:nvSpPr>
        <p:spPr>
          <a:xfrm>
            <a:off x="5656433" y="2792593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configure</a:t>
            </a:r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9D4D3317-3D80-054A-BFAD-FF4EC0E2A9E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</p:spPr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28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1977937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0BB4BF9-B919-4572-87E2-4CDB6EF4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ODPi – A neutral home for collaboration</a:t>
            </a:r>
            <a:endParaRPr lang="en-GB" dirty="0"/>
          </a:p>
        </p:txBody>
      </p:sp>
      <p:pic>
        <p:nvPicPr>
          <p:cNvPr id="2050" name="Picture 2" descr="https://www.odpi.org/wp-content/uploads/sites/9/2017/05/image_dep_cont_twitter-1024x504.png">
            <a:extLst>
              <a:ext uri="{FF2B5EF4-FFF2-40B4-BE49-F238E27FC236}">
                <a16:creationId xmlns:a16="http://schemas.microsoft.com/office/drawing/2014/main" id="{E077A3B5-62FA-429C-8CD3-743D0FF68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36" y="957547"/>
            <a:ext cx="7850038" cy="386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8123E218-3AAB-5847-AAC1-3AEC05A967D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</p:spPr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29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270255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74075-8CA8-2043-BA03-4AF59F9F1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governance maturity is a gradual process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36EF85-234F-674C-A559-7B75BB166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027300"/>
            <a:ext cx="4329165" cy="3660129"/>
          </a:xfrm>
        </p:spPr>
        <p:txBody>
          <a:bodyPr/>
          <a:lstStyle/>
          <a:p>
            <a:r>
              <a:rPr lang="en-US" dirty="0"/>
              <a:t>Organizations may operate different levels of maturity in different parts of their business.</a:t>
            </a:r>
          </a:p>
          <a:p>
            <a:r>
              <a:rPr lang="en-US" dirty="0"/>
              <a:t>Choices determined by where the most value lies.</a:t>
            </a:r>
          </a:p>
          <a:p>
            <a:r>
              <a:rPr lang="en-US" dirty="0"/>
              <a:t>Many organizations aspire to provide all employees with the data they need (data citizenship*)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89F23E-32D4-C144-BB57-934FA2210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601" y="1217938"/>
            <a:ext cx="3570305" cy="32788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AA4680-1B80-3C4E-A231-148D4C9E6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82" y="4350739"/>
            <a:ext cx="3124200" cy="292100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5D72AD9B-6548-754D-A6BB-25D6CF2D77A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</p:spPr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3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75744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DA24F2-B6AE-D74A-80F7-CA96FDE29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00" y="289077"/>
            <a:ext cx="4513589" cy="468912"/>
          </a:xfrm>
        </p:spPr>
        <p:txBody>
          <a:bodyPr/>
          <a:lstStyle/>
          <a:p>
            <a:r>
              <a:rPr lang="en-US" dirty="0"/>
              <a:t>Egeria Conformance Program - its an “imitation game”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035AC1-BF36-CC4A-9FDD-1CDDECCEB73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</p:spPr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30</a:t>
            </a:fld>
            <a:endParaRPr lang="en-US" sz="1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BFC27A-4FB3-7B4A-BDF6-7DCC15433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122" y="2025396"/>
            <a:ext cx="1388746" cy="17596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DB8BB0-5687-6640-8B69-80095544A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359" y="367325"/>
            <a:ext cx="3533942" cy="440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73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BEC74695-FC6C-F74D-8428-371C0B751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598" y="3461693"/>
            <a:ext cx="1009734" cy="10097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B33520-649C-7541-A995-0B6DDF344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Realizing open metadata and governance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CC4B37E-B584-C74C-B4EA-086B24BE1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00" y="1260909"/>
            <a:ext cx="3741161" cy="3307966"/>
          </a:xfrm>
        </p:spPr>
        <p:txBody>
          <a:bodyPr/>
          <a:lstStyle/>
          <a:p>
            <a:r>
              <a:rPr lang="en-US" dirty="0"/>
              <a:t>Delivering core technology</a:t>
            </a:r>
          </a:p>
          <a:p>
            <a:r>
              <a:rPr lang="en-US" dirty="0"/>
              <a:t>Recruiting vendors</a:t>
            </a:r>
          </a:p>
          <a:p>
            <a:r>
              <a:rPr lang="en-US" dirty="0"/>
              <a:t>Assisting practitioners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FA3C5E-E1E5-B845-AC9B-CEA88ABD22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31</a:t>
            </a:fld>
            <a:endParaRPr lang="en-US" sz="10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80FE21-9267-6543-A07E-D7CC1D467CE7}"/>
              </a:ext>
            </a:extLst>
          </p:cNvPr>
          <p:cNvSpPr/>
          <p:nvPr/>
        </p:nvSpPr>
        <p:spPr>
          <a:xfrm>
            <a:off x="5313145" y="1020279"/>
            <a:ext cx="2136809" cy="3474720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84D7E271-8190-FC46-9A8B-5F371DA7A433}"/>
              </a:ext>
            </a:extLst>
          </p:cNvPr>
          <p:cNvSpPr/>
          <p:nvPr/>
        </p:nvSpPr>
        <p:spPr>
          <a:xfrm>
            <a:off x="3657599" y="1963567"/>
            <a:ext cx="1443790" cy="903170"/>
          </a:xfrm>
          <a:prstGeom prst="rightArrow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Vendors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A113B37D-4751-9644-BE48-E18225D1E705}"/>
              </a:ext>
            </a:extLst>
          </p:cNvPr>
          <p:cNvSpPr/>
          <p:nvPr/>
        </p:nvSpPr>
        <p:spPr>
          <a:xfrm>
            <a:off x="3657599" y="3425001"/>
            <a:ext cx="1443790" cy="903170"/>
          </a:xfrm>
          <a:prstGeom prst="rightArrow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Practitioners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D39B8F-6B67-4A43-82C6-FDE12EC5F6D1}"/>
              </a:ext>
            </a:extLst>
          </p:cNvPr>
          <p:cNvSpPr/>
          <p:nvPr/>
        </p:nvSpPr>
        <p:spPr>
          <a:xfrm>
            <a:off x="5727031" y="1809549"/>
            <a:ext cx="1318662" cy="702644"/>
          </a:xfrm>
          <a:prstGeom prst="roundRect">
            <a:avLst/>
          </a:prstGeom>
          <a:solidFill>
            <a:srgbClr val="6DCCD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Core Technology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065EE6F-0C84-4243-91B9-E3B9D481E85C}"/>
              </a:ext>
            </a:extLst>
          </p:cNvPr>
          <p:cNvSpPr/>
          <p:nvPr/>
        </p:nvSpPr>
        <p:spPr>
          <a:xfrm>
            <a:off x="5727031" y="2649745"/>
            <a:ext cx="1318662" cy="702644"/>
          </a:xfrm>
          <a:prstGeom prst="roundRect">
            <a:avLst/>
          </a:prstGeom>
          <a:solidFill>
            <a:srgbClr val="6DCCD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Compliance Suite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C206426-4A65-3C49-B5EE-AE3F9A59BDC2}"/>
              </a:ext>
            </a:extLst>
          </p:cNvPr>
          <p:cNvSpPr/>
          <p:nvPr/>
        </p:nvSpPr>
        <p:spPr>
          <a:xfrm>
            <a:off x="5722218" y="3488965"/>
            <a:ext cx="1318662" cy="702644"/>
          </a:xfrm>
          <a:prstGeom prst="roundRect">
            <a:avLst/>
          </a:prstGeom>
          <a:solidFill>
            <a:srgbClr val="6DCCD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Best Practices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003A6DF4-7166-4D44-A724-C9BD3FCE0B02}"/>
              </a:ext>
            </a:extLst>
          </p:cNvPr>
          <p:cNvSpPr/>
          <p:nvPr/>
        </p:nvSpPr>
        <p:spPr>
          <a:xfrm>
            <a:off x="7613583" y="1809549"/>
            <a:ext cx="240632" cy="1542840"/>
          </a:xfrm>
          <a:prstGeom prst="rightBrace">
            <a:avLst/>
          </a:prstGeom>
          <a:ln w="57150">
            <a:solidFill>
              <a:srgbClr val="6DCC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AFEE1105-619C-E74B-8BBA-525AF0BC188A}"/>
              </a:ext>
            </a:extLst>
          </p:cNvPr>
          <p:cNvSpPr/>
          <p:nvPr/>
        </p:nvSpPr>
        <p:spPr>
          <a:xfrm>
            <a:off x="7613582" y="3488965"/>
            <a:ext cx="240632" cy="791888"/>
          </a:xfrm>
          <a:prstGeom prst="rightBrace">
            <a:avLst/>
          </a:prstGeom>
          <a:ln w="57150">
            <a:solidFill>
              <a:srgbClr val="6DCC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C11C4B-63FA-C348-AC90-1954BA4B9D5E}"/>
              </a:ext>
            </a:extLst>
          </p:cNvPr>
          <p:cNvSpPr txBox="1"/>
          <p:nvPr/>
        </p:nvSpPr>
        <p:spPr>
          <a:xfrm>
            <a:off x="7920227" y="2250583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</a:t>
            </a:r>
          </a:p>
          <a:p>
            <a:r>
              <a:rPr lang="en-US" dirty="0"/>
              <a:t>Egeria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550419-EAA2-0F4C-8AC2-44D5A458DBEA}"/>
              </a:ext>
            </a:extLst>
          </p:cNvPr>
          <p:cNvSpPr txBox="1"/>
          <p:nvPr/>
        </p:nvSpPr>
        <p:spPr>
          <a:xfrm>
            <a:off x="7916096" y="3515577"/>
            <a:ext cx="11592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</a:t>
            </a:r>
          </a:p>
          <a:p>
            <a:r>
              <a:rPr lang="en-US" dirty="0"/>
              <a:t>Data</a:t>
            </a:r>
          </a:p>
          <a:p>
            <a:r>
              <a:rPr lang="en-US" dirty="0"/>
              <a:t>Governance</a:t>
            </a:r>
          </a:p>
        </p:txBody>
      </p:sp>
      <p:pic>
        <p:nvPicPr>
          <p:cNvPr id="17" name="Picture 2" descr="Image result for ing logo">
            <a:extLst>
              <a:ext uri="{FF2B5EF4-FFF2-40B4-BE49-F238E27FC236}">
                <a16:creationId xmlns:a16="http://schemas.microsoft.com/office/drawing/2014/main" id="{F243D0A5-37BE-3E4A-ACF3-F279716E1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8" y="3143228"/>
            <a:ext cx="1088769" cy="31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 result for ibm logo">
            <a:extLst>
              <a:ext uri="{FF2B5EF4-FFF2-40B4-BE49-F238E27FC236}">
                <a16:creationId xmlns:a16="http://schemas.microsoft.com/office/drawing/2014/main" id="{DCA55CFE-4AEC-A34E-B2DB-9A7A28597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600" y="3089342"/>
            <a:ext cx="852470" cy="42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756EF0E-9EDA-CE45-AD44-7126B1286C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161" b="22348"/>
          <a:stretch/>
        </p:blipFill>
        <p:spPr>
          <a:xfrm>
            <a:off x="5779968" y="1134957"/>
            <a:ext cx="1025724" cy="579438"/>
          </a:xfrm>
          <a:prstGeom prst="rect">
            <a:avLst/>
          </a:prstGeom>
        </p:spPr>
      </p:pic>
      <p:sp>
        <p:nvSpPr>
          <p:cNvPr id="5" name="AutoShape 2" descr="Logo">
            <a:hlinkClick r:id="rId6"/>
            <a:extLst>
              <a:ext uri="{FF2B5EF4-FFF2-40B4-BE49-F238E27FC236}">
                <a16:creationId xmlns:a16="http://schemas.microsoft.com/office/drawing/2014/main" id="{081C07C4-C689-8F4C-9B1B-2C18481E5C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FE71DBCE-6319-C24A-BCA0-27F3251316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9298" y="3777381"/>
            <a:ext cx="836732" cy="288439"/>
          </a:xfrm>
          <a:prstGeom prst="rect">
            <a:avLst/>
          </a:prstGeom>
        </p:spPr>
      </p:pic>
      <p:pic>
        <p:nvPicPr>
          <p:cNvPr id="23" name="Picture 22" descr="Screen Shot 2018-08-17 at 14.46.50.png">
            <a:extLst>
              <a:ext uri="{FF2B5EF4-FFF2-40B4-BE49-F238E27FC236}">
                <a16:creationId xmlns:a16="http://schemas.microsoft.com/office/drawing/2014/main" id="{1EE4C63B-A937-9245-B46D-6541A8F6D9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595" y="1625228"/>
            <a:ext cx="932566" cy="41206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70998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8574-AD4E-E640-942A-12CC291C4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 wanted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32DF4-2F6B-954B-A225-682BF37B3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Governance practice leaders needed to build out best practices</a:t>
            </a:r>
          </a:p>
          <a:p>
            <a:r>
              <a:rPr lang="en-US" dirty="0"/>
              <a:t>If you buy data technology please encourage your vendors to consume the Egeria technology.</a:t>
            </a:r>
          </a:p>
          <a:p>
            <a:r>
              <a:rPr lang="en-US" dirty="0"/>
              <a:t>Looking for developers:</a:t>
            </a:r>
          </a:p>
          <a:p>
            <a:pPr lvl="1"/>
            <a:r>
              <a:rPr lang="en-US" dirty="0"/>
              <a:t>UI development</a:t>
            </a:r>
          </a:p>
          <a:p>
            <a:pPr lvl="1"/>
            <a:r>
              <a:rPr lang="en-US" dirty="0"/>
              <a:t>Graph repository (</a:t>
            </a:r>
            <a:r>
              <a:rPr lang="en-US" dirty="0" err="1"/>
              <a:t>eg</a:t>
            </a:r>
            <a:r>
              <a:rPr lang="en-US" dirty="0"/>
              <a:t> </a:t>
            </a:r>
            <a:r>
              <a:rPr lang="en-US" dirty="0" err="1"/>
              <a:t>JanusGraph</a:t>
            </a:r>
            <a:r>
              <a:rPr lang="en-US" dirty="0"/>
              <a:t>/</a:t>
            </a:r>
            <a:r>
              <a:rPr lang="en-US" dirty="0" err="1"/>
              <a:t>TinkerPop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Python clients</a:t>
            </a:r>
          </a:p>
          <a:p>
            <a:r>
              <a:rPr lang="en-US" dirty="0"/>
              <a:t>Join the ODPi to help fund our work</a:t>
            </a:r>
          </a:p>
          <a:p>
            <a:r>
              <a:rPr lang="en-US" dirty="0"/>
              <a:t>Tell everyone about want we do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115F4-12F1-0D44-A35A-8517D305B9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32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8548876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7" name="Group 2"/>
          <p:cNvGrpSpPr>
            <a:grpSpLocks/>
          </p:cNvGrpSpPr>
          <p:nvPr/>
        </p:nvGrpSpPr>
        <p:grpSpPr bwMode="auto">
          <a:xfrm>
            <a:off x="838210" y="1078706"/>
            <a:ext cx="7561263" cy="3053800"/>
            <a:chOff x="573" y="1189"/>
            <a:chExt cx="4718" cy="2201"/>
          </a:xfrm>
        </p:grpSpPr>
        <p:sp>
          <p:nvSpPr>
            <p:cNvPr id="19458" name="AutoShape 3"/>
            <p:cNvSpPr>
              <a:spLocks noChangeAspect="1" noChangeArrowheads="1" noTextEdit="1"/>
            </p:cNvSpPr>
            <p:nvPr/>
          </p:nvSpPr>
          <p:spPr bwMode="auto">
            <a:xfrm>
              <a:off x="573" y="1189"/>
              <a:ext cx="4718" cy="1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59" name="Freeform 4"/>
            <p:cNvSpPr>
              <a:spLocks/>
            </p:cNvSpPr>
            <p:nvPr/>
          </p:nvSpPr>
          <p:spPr bwMode="auto">
            <a:xfrm>
              <a:off x="3409" y="1712"/>
              <a:ext cx="777" cy="965"/>
            </a:xfrm>
            <a:custGeom>
              <a:avLst/>
              <a:gdLst>
                <a:gd name="T0" fmla="*/ 1 w 1554"/>
                <a:gd name="T1" fmla="*/ 0 h 2894"/>
                <a:gd name="T2" fmla="*/ 1 w 1554"/>
                <a:gd name="T3" fmla="*/ 0 h 2894"/>
                <a:gd name="T4" fmla="*/ 1 w 1554"/>
                <a:gd name="T5" fmla="*/ 0 h 2894"/>
                <a:gd name="T6" fmla="*/ 1 w 1554"/>
                <a:gd name="T7" fmla="*/ 0 h 2894"/>
                <a:gd name="T8" fmla="*/ 1 w 1554"/>
                <a:gd name="T9" fmla="*/ 0 h 2894"/>
                <a:gd name="T10" fmla="*/ 1 w 1554"/>
                <a:gd name="T11" fmla="*/ 0 h 2894"/>
                <a:gd name="T12" fmla="*/ 1 w 1554"/>
                <a:gd name="T13" fmla="*/ 0 h 2894"/>
                <a:gd name="T14" fmla="*/ 1 w 1554"/>
                <a:gd name="T15" fmla="*/ 0 h 2894"/>
                <a:gd name="T16" fmla="*/ 1 w 1554"/>
                <a:gd name="T17" fmla="*/ 0 h 2894"/>
                <a:gd name="T18" fmla="*/ 1 w 1554"/>
                <a:gd name="T19" fmla="*/ 0 h 2894"/>
                <a:gd name="T20" fmla="*/ 1 w 1554"/>
                <a:gd name="T21" fmla="*/ 0 h 2894"/>
                <a:gd name="T22" fmla="*/ 1 w 1554"/>
                <a:gd name="T23" fmla="*/ 0 h 2894"/>
                <a:gd name="T24" fmla="*/ 1 w 1554"/>
                <a:gd name="T25" fmla="*/ 0 h 2894"/>
                <a:gd name="T26" fmla="*/ 1 w 1554"/>
                <a:gd name="T27" fmla="*/ 0 h 2894"/>
                <a:gd name="T28" fmla="*/ 1 w 1554"/>
                <a:gd name="T29" fmla="*/ 0 h 2894"/>
                <a:gd name="T30" fmla="*/ 1 w 1554"/>
                <a:gd name="T31" fmla="*/ 0 h 2894"/>
                <a:gd name="T32" fmla="*/ 1 w 1554"/>
                <a:gd name="T33" fmla="*/ 0 h 2894"/>
                <a:gd name="T34" fmla="*/ 1 w 1554"/>
                <a:gd name="T35" fmla="*/ 0 h 2894"/>
                <a:gd name="T36" fmla="*/ 1 w 1554"/>
                <a:gd name="T37" fmla="*/ 0 h 2894"/>
                <a:gd name="T38" fmla="*/ 1 w 1554"/>
                <a:gd name="T39" fmla="*/ 0 h 2894"/>
                <a:gd name="T40" fmla="*/ 1 w 1554"/>
                <a:gd name="T41" fmla="*/ 0 h 2894"/>
                <a:gd name="T42" fmla="*/ 1 w 1554"/>
                <a:gd name="T43" fmla="*/ 0 h 2894"/>
                <a:gd name="T44" fmla="*/ 1 w 1554"/>
                <a:gd name="T45" fmla="*/ 0 h 2894"/>
                <a:gd name="T46" fmla="*/ 1 w 1554"/>
                <a:gd name="T47" fmla="*/ 0 h 2894"/>
                <a:gd name="T48" fmla="*/ 1 w 1554"/>
                <a:gd name="T49" fmla="*/ 0 h 2894"/>
                <a:gd name="T50" fmla="*/ 1 w 1554"/>
                <a:gd name="T51" fmla="*/ 0 h 2894"/>
                <a:gd name="T52" fmla="*/ 1 w 1554"/>
                <a:gd name="T53" fmla="*/ 0 h 2894"/>
                <a:gd name="T54" fmla="*/ 1 w 1554"/>
                <a:gd name="T55" fmla="*/ 0 h 2894"/>
                <a:gd name="T56" fmla="*/ 1 w 1554"/>
                <a:gd name="T57" fmla="*/ 0 h 2894"/>
                <a:gd name="T58" fmla="*/ 1 w 1554"/>
                <a:gd name="T59" fmla="*/ 0 h 2894"/>
                <a:gd name="T60" fmla="*/ 1 w 1554"/>
                <a:gd name="T61" fmla="*/ 0 h 2894"/>
                <a:gd name="T62" fmla="*/ 1 w 1554"/>
                <a:gd name="T63" fmla="*/ 0 h 2894"/>
                <a:gd name="T64" fmla="*/ 1 w 1554"/>
                <a:gd name="T65" fmla="*/ 0 h 2894"/>
                <a:gd name="T66" fmla="*/ 0 w 1554"/>
                <a:gd name="T67" fmla="*/ 0 h 2894"/>
                <a:gd name="T68" fmla="*/ 1 w 1554"/>
                <a:gd name="T69" fmla="*/ 0 h 2894"/>
                <a:gd name="T70" fmla="*/ 1 w 1554"/>
                <a:gd name="T71" fmla="*/ 0 h 289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554"/>
                <a:gd name="T109" fmla="*/ 0 h 2894"/>
                <a:gd name="T110" fmla="*/ 1554 w 1554"/>
                <a:gd name="T111" fmla="*/ 2894 h 289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554" h="2894">
                  <a:moveTo>
                    <a:pt x="1486" y="2887"/>
                  </a:moveTo>
                  <a:lnTo>
                    <a:pt x="1515" y="2876"/>
                  </a:lnTo>
                  <a:lnTo>
                    <a:pt x="1535" y="2838"/>
                  </a:lnTo>
                  <a:lnTo>
                    <a:pt x="1554" y="2707"/>
                  </a:lnTo>
                  <a:lnTo>
                    <a:pt x="1554" y="2665"/>
                  </a:lnTo>
                  <a:lnTo>
                    <a:pt x="1553" y="2618"/>
                  </a:lnTo>
                  <a:lnTo>
                    <a:pt x="1547" y="2519"/>
                  </a:lnTo>
                  <a:lnTo>
                    <a:pt x="1517" y="2295"/>
                  </a:lnTo>
                  <a:lnTo>
                    <a:pt x="1424" y="1841"/>
                  </a:lnTo>
                  <a:lnTo>
                    <a:pt x="1323" y="1529"/>
                  </a:lnTo>
                  <a:lnTo>
                    <a:pt x="1284" y="1492"/>
                  </a:lnTo>
                  <a:lnTo>
                    <a:pt x="1237" y="1467"/>
                  </a:lnTo>
                  <a:lnTo>
                    <a:pt x="1028" y="1373"/>
                  </a:lnTo>
                  <a:lnTo>
                    <a:pt x="976" y="1323"/>
                  </a:lnTo>
                  <a:lnTo>
                    <a:pt x="939" y="1245"/>
                  </a:lnTo>
                  <a:lnTo>
                    <a:pt x="923" y="1193"/>
                  </a:lnTo>
                  <a:lnTo>
                    <a:pt x="924" y="1170"/>
                  </a:lnTo>
                  <a:lnTo>
                    <a:pt x="933" y="1137"/>
                  </a:lnTo>
                  <a:lnTo>
                    <a:pt x="1020" y="953"/>
                  </a:lnTo>
                  <a:lnTo>
                    <a:pt x="1055" y="848"/>
                  </a:lnTo>
                  <a:lnTo>
                    <a:pt x="1071" y="786"/>
                  </a:lnTo>
                  <a:lnTo>
                    <a:pt x="1077" y="739"/>
                  </a:lnTo>
                  <a:lnTo>
                    <a:pt x="1077" y="702"/>
                  </a:lnTo>
                  <a:lnTo>
                    <a:pt x="1077" y="677"/>
                  </a:lnTo>
                  <a:lnTo>
                    <a:pt x="1076" y="647"/>
                  </a:lnTo>
                  <a:lnTo>
                    <a:pt x="1067" y="507"/>
                  </a:lnTo>
                  <a:lnTo>
                    <a:pt x="1035" y="280"/>
                  </a:lnTo>
                  <a:lnTo>
                    <a:pt x="941" y="128"/>
                  </a:lnTo>
                  <a:lnTo>
                    <a:pt x="830" y="4"/>
                  </a:lnTo>
                  <a:lnTo>
                    <a:pt x="814" y="0"/>
                  </a:lnTo>
                  <a:lnTo>
                    <a:pt x="792" y="0"/>
                  </a:lnTo>
                  <a:lnTo>
                    <a:pt x="749" y="16"/>
                  </a:lnTo>
                  <a:lnTo>
                    <a:pt x="723" y="39"/>
                  </a:lnTo>
                  <a:lnTo>
                    <a:pt x="720" y="48"/>
                  </a:lnTo>
                  <a:lnTo>
                    <a:pt x="729" y="58"/>
                  </a:lnTo>
                  <a:lnTo>
                    <a:pt x="700" y="23"/>
                  </a:lnTo>
                  <a:lnTo>
                    <a:pt x="664" y="6"/>
                  </a:lnTo>
                  <a:lnTo>
                    <a:pt x="646" y="3"/>
                  </a:lnTo>
                  <a:lnTo>
                    <a:pt x="630" y="13"/>
                  </a:lnTo>
                  <a:lnTo>
                    <a:pt x="543" y="110"/>
                  </a:lnTo>
                  <a:lnTo>
                    <a:pt x="462" y="224"/>
                  </a:lnTo>
                  <a:lnTo>
                    <a:pt x="452" y="417"/>
                  </a:lnTo>
                  <a:lnTo>
                    <a:pt x="452" y="540"/>
                  </a:lnTo>
                  <a:lnTo>
                    <a:pt x="448" y="621"/>
                  </a:lnTo>
                  <a:lnTo>
                    <a:pt x="432" y="660"/>
                  </a:lnTo>
                  <a:lnTo>
                    <a:pt x="418" y="703"/>
                  </a:lnTo>
                  <a:lnTo>
                    <a:pt x="418" y="728"/>
                  </a:lnTo>
                  <a:lnTo>
                    <a:pt x="416" y="750"/>
                  </a:lnTo>
                  <a:lnTo>
                    <a:pt x="416" y="773"/>
                  </a:lnTo>
                  <a:lnTo>
                    <a:pt x="416" y="806"/>
                  </a:lnTo>
                  <a:lnTo>
                    <a:pt x="452" y="875"/>
                  </a:lnTo>
                  <a:lnTo>
                    <a:pt x="489" y="946"/>
                  </a:lnTo>
                  <a:lnTo>
                    <a:pt x="538" y="1069"/>
                  </a:lnTo>
                  <a:lnTo>
                    <a:pt x="553" y="1132"/>
                  </a:lnTo>
                  <a:lnTo>
                    <a:pt x="550" y="1163"/>
                  </a:lnTo>
                  <a:lnTo>
                    <a:pt x="552" y="1187"/>
                  </a:lnTo>
                  <a:lnTo>
                    <a:pt x="553" y="1225"/>
                  </a:lnTo>
                  <a:lnTo>
                    <a:pt x="547" y="1259"/>
                  </a:lnTo>
                  <a:lnTo>
                    <a:pt x="530" y="1285"/>
                  </a:lnTo>
                  <a:lnTo>
                    <a:pt x="478" y="1330"/>
                  </a:lnTo>
                  <a:lnTo>
                    <a:pt x="423" y="1372"/>
                  </a:lnTo>
                  <a:lnTo>
                    <a:pt x="327" y="1375"/>
                  </a:lnTo>
                  <a:lnTo>
                    <a:pt x="211" y="1398"/>
                  </a:lnTo>
                  <a:lnTo>
                    <a:pt x="90" y="1490"/>
                  </a:lnTo>
                  <a:lnTo>
                    <a:pt x="56" y="1622"/>
                  </a:lnTo>
                  <a:lnTo>
                    <a:pt x="33" y="1763"/>
                  </a:lnTo>
                  <a:lnTo>
                    <a:pt x="4" y="2369"/>
                  </a:lnTo>
                  <a:lnTo>
                    <a:pt x="0" y="2852"/>
                  </a:lnTo>
                  <a:lnTo>
                    <a:pt x="471" y="2886"/>
                  </a:lnTo>
                  <a:lnTo>
                    <a:pt x="948" y="2894"/>
                  </a:lnTo>
                  <a:lnTo>
                    <a:pt x="1213" y="2894"/>
                  </a:lnTo>
                  <a:lnTo>
                    <a:pt x="1486" y="2887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60" name="Freeform 5"/>
            <p:cNvSpPr>
              <a:spLocks/>
            </p:cNvSpPr>
            <p:nvPr/>
          </p:nvSpPr>
          <p:spPr bwMode="auto">
            <a:xfrm>
              <a:off x="4205" y="1742"/>
              <a:ext cx="789" cy="940"/>
            </a:xfrm>
            <a:custGeom>
              <a:avLst/>
              <a:gdLst>
                <a:gd name="T0" fmla="*/ 1 w 1577"/>
                <a:gd name="T1" fmla="*/ 0 h 2821"/>
                <a:gd name="T2" fmla="*/ 0 w 1577"/>
                <a:gd name="T3" fmla="*/ 0 h 2821"/>
                <a:gd name="T4" fmla="*/ 1 w 1577"/>
                <a:gd name="T5" fmla="*/ 0 h 2821"/>
                <a:gd name="T6" fmla="*/ 1 w 1577"/>
                <a:gd name="T7" fmla="*/ 0 h 2821"/>
                <a:gd name="T8" fmla="*/ 1 w 1577"/>
                <a:gd name="T9" fmla="*/ 0 h 2821"/>
                <a:gd name="T10" fmla="*/ 1 w 1577"/>
                <a:gd name="T11" fmla="*/ 0 h 2821"/>
                <a:gd name="T12" fmla="*/ 1 w 1577"/>
                <a:gd name="T13" fmla="*/ 0 h 2821"/>
                <a:gd name="T14" fmla="*/ 1 w 1577"/>
                <a:gd name="T15" fmla="*/ 0 h 2821"/>
                <a:gd name="T16" fmla="*/ 1 w 1577"/>
                <a:gd name="T17" fmla="*/ 0 h 2821"/>
                <a:gd name="T18" fmla="*/ 1 w 1577"/>
                <a:gd name="T19" fmla="*/ 0 h 2821"/>
                <a:gd name="T20" fmla="*/ 1 w 1577"/>
                <a:gd name="T21" fmla="*/ 0 h 2821"/>
                <a:gd name="T22" fmla="*/ 1 w 1577"/>
                <a:gd name="T23" fmla="*/ 0 h 2821"/>
                <a:gd name="T24" fmla="*/ 1 w 1577"/>
                <a:gd name="T25" fmla="*/ 0 h 2821"/>
                <a:gd name="T26" fmla="*/ 1 w 1577"/>
                <a:gd name="T27" fmla="*/ 0 h 2821"/>
                <a:gd name="T28" fmla="*/ 1 w 1577"/>
                <a:gd name="T29" fmla="*/ 0 h 2821"/>
                <a:gd name="T30" fmla="*/ 1 w 1577"/>
                <a:gd name="T31" fmla="*/ 0 h 2821"/>
                <a:gd name="T32" fmla="*/ 1 w 1577"/>
                <a:gd name="T33" fmla="*/ 0 h 2821"/>
                <a:gd name="T34" fmla="*/ 1 w 1577"/>
                <a:gd name="T35" fmla="*/ 0 h 2821"/>
                <a:gd name="T36" fmla="*/ 1 w 1577"/>
                <a:gd name="T37" fmla="*/ 0 h 2821"/>
                <a:gd name="T38" fmla="*/ 1 w 1577"/>
                <a:gd name="T39" fmla="*/ 0 h 2821"/>
                <a:gd name="T40" fmla="*/ 1 w 1577"/>
                <a:gd name="T41" fmla="*/ 0 h 2821"/>
                <a:gd name="T42" fmla="*/ 1 w 1577"/>
                <a:gd name="T43" fmla="*/ 0 h 2821"/>
                <a:gd name="T44" fmla="*/ 1 w 1577"/>
                <a:gd name="T45" fmla="*/ 0 h 2821"/>
                <a:gd name="T46" fmla="*/ 1 w 1577"/>
                <a:gd name="T47" fmla="*/ 0 h 2821"/>
                <a:gd name="T48" fmla="*/ 1 w 1577"/>
                <a:gd name="T49" fmla="*/ 0 h 2821"/>
                <a:gd name="T50" fmla="*/ 1 w 1577"/>
                <a:gd name="T51" fmla="*/ 0 h 2821"/>
                <a:gd name="T52" fmla="*/ 1 w 1577"/>
                <a:gd name="T53" fmla="*/ 0 h 2821"/>
                <a:gd name="T54" fmla="*/ 1 w 1577"/>
                <a:gd name="T55" fmla="*/ 0 h 2821"/>
                <a:gd name="T56" fmla="*/ 1 w 1577"/>
                <a:gd name="T57" fmla="*/ 0 h 2821"/>
                <a:gd name="T58" fmla="*/ 1 w 1577"/>
                <a:gd name="T59" fmla="*/ 0 h 2821"/>
                <a:gd name="T60" fmla="*/ 1 w 1577"/>
                <a:gd name="T61" fmla="*/ 0 h 2821"/>
                <a:gd name="T62" fmla="*/ 1 w 1577"/>
                <a:gd name="T63" fmla="*/ 0 h 2821"/>
                <a:gd name="T64" fmla="*/ 1 w 1577"/>
                <a:gd name="T65" fmla="*/ 0 h 2821"/>
                <a:gd name="T66" fmla="*/ 1 w 1577"/>
                <a:gd name="T67" fmla="*/ 0 h 282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577"/>
                <a:gd name="T103" fmla="*/ 0 h 2821"/>
                <a:gd name="T104" fmla="*/ 1577 w 1577"/>
                <a:gd name="T105" fmla="*/ 2821 h 2821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577" h="2821">
                  <a:moveTo>
                    <a:pt x="31" y="2790"/>
                  </a:moveTo>
                  <a:lnTo>
                    <a:pt x="17" y="2757"/>
                  </a:lnTo>
                  <a:lnTo>
                    <a:pt x="7" y="2669"/>
                  </a:lnTo>
                  <a:lnTo>
                    <a:pt x="0" y="2396"/>
                  </a:lnTo>
                  <a:lnTo>
                    <a:pt x="14" y="1941"/>
                  </a:lnTo>
                  <a:lnTo>
                    <a:pt x="31" y="1831"/>
                  </a:lnTo>
                  <a:lnTo>
                    <a:pt x="60" y="1732"/>
                  </a:lnTo>
                  <a:lnTo>
                    <a:pt x="188" y="1521"/>
                  </a:lnTo>
                  <a:lnTo>
                    <a:pt x="260" y="1485"/>
                  </a:lnTo>
                  <a:lnTo>
                    <a:pt x="300" y="1463"/>
                  </a:lnTo>
                  <a:lnTo>
                    <a:pt x="319" y="1434"/>
                  </a:lnTo>
                  <a:lnTo>
                    <a:pt x="310" y="1405"/>
                  </a:lnTo>
                  <a:lnTo>
                    <a:pt x="291" y="1371"/>
                  </a:lnTo>
                  <a:lnTo>
                    <a:pt x="261" y="1306"/>
                  </a:lnTo>
                  <a:lnTo>
                    <a:pt x="261" y="1278"/>
                  </a:lnTo>
                  <a:lnTo>
                    <a:pt x="267" y="1246"/>
                  </a:lnTo>
                  <a:lnTo>
                    <a:pt x="288" y="1174"/>
                  </a:lnTo>
                  <a:lnTo>
                    <a:pt x="327" y="1041"/>
                  </a:lnTo>
                  <a:lnTo>
                    <a:pt x="331" y="894"/>
                  </a:lnTo>
                  <a:lnTo>
                    <a:pt x="331" y="855"/>
                  </a:lnTo>
                  <a:lnTo>
                    <a:pt x="331" y="835"/>
                  </a:lnTo>
                  <a:lnTo>
                    <a:pt x="330" y="813"/>
                  </a:lnTo>
                  <a:lnTo>
                    <a:pt x="327" y="745"/>
                  </a:lnTo>
                  <a:lnTo>
                    <a:pt x="305" y="612"/>
                  </a:lnTo>
                  <a:lnTo>
                    <a:pt x="294" y="542"/>
                  </a:lnTo>
                  <a:lnTo>
                    <a:pt x="291" y="510"/>
                  </a:lnTo>
                  <a:lnTo>
                    <a:pt x="290" y="482"/>
                  </a:lnTo>
                  <a:lnTo>
                    <a:pt x="319" y="329"/>
                  </a:lnTo>
                  <a:lnTo>
                    <a:pt x="372" y="185"/>
                  </a:lnTo>
                  <a:lnTo>
                    <a:pt x="455" y="74"/>
                  </a:lnTo>
                  <a:lnTo>
                    <a:pt x="508" y="25"/>
                  </a:lnTo>
                  <a:lnTo>
                    <a:pt x="556" y="0"/>
                  </a:lnTo>
                  <a:lnTo>
                    <a:pt x="584" y="10"/>
                  </a:lnTo>
                  <a:lnTo>
                    <a:pt x="614" y="29"/>
                  </a:lnTo>
                  <a:lnTo>
                    <a:pt x="696" y="75"/>
                  </a:lnTo>
                  <a:lnTo>
                    <a:pt x="725" y="64"/>
                  </a:lnTo>
                  <a:lnTo>
                    <a:pt x="756" y="55"/>
                  </a:lnTo>
                  <a:lnTo>
                    <a:pt x="801" y="87"/>
                  </a:lnTo>
                  <a:lnTo>
                    <a:pt x="852" y="144"/>
                  </a:lnTo>
                  <a:lnTo>
                    <a:pt x="931" y="274"/>
                  </a:lnTo>
                  <a:lnTo>
                    <a:pt x="979" y="420"/>
                  </a:lnTo>
                  <a:lnTo>
                    <a:pt x="1015" y="581"/>
                  </a:lnTo>
                  <a:lnTo>
                    <a:pt x="1058" y="900"/>
                  </a:lnTo>
                  <a:lnTo>
                    <a:pt x="1065" y="1150"/>
                  </a:lnTo>
                  <a:lnTo>
                    <a:pt x="1070" y="1236"/>
                  </a:lnTo>
                  <a:lnTo>
                    <a:pt x="1072" y="1284"/>
                  </a:lnTo>
                  <a:lnTo>
                    <a:pt x="1072" y="1306"/>
                  </a:lnTo>
                  <a:lnTo>
                    <a:pt x="1071" y="1326"/>
                  </a:lnTo>
                  <a:lnTo>
                    <a:pt x="1064" y="1358"/>
                  </a:lnTo>
                  <a:lnTo>
                    <a:pt x="1058" y="1392"/>
                  </a:lnTo>
                  <a:lnTo>
                    <a:pt x="1073" y="1423"/>
                  </a:lnTo>
                  <a:lnTo>
                    <a:pt x="1103" y="1454"/>
                  </a:lnTo>
                  <a:lnTo>
                    <a:pt x="1163" y="1501"/>
                  </a:lnTo>
                  <a:lnTo>
                    <a:pt x="1307" y="1616"/>
                  </a:lnTo>
                  <a:lnTo>
                    <a:pt x="1563" y="2106"/>
                  </a:lnTo>
                  <a:lnTo>
                    <a:pt x="1571" y="2210"/>
                  </a:lnTo>
                  <a:lnTo>
                    <a:pt x="1564" y="2226"/>
                  </a:lnTo>
                  <a:lnTo>
                    <a:pt x="1563" y="2256"/>
                  </a:lnTo>
                  <a:lnTo>
                    <a:pt x="1563" y="2281"/>
                  </a:lnTo>
                  <a:lnTo>
                    <a:pt x="1563" y="2315"/>
                  </a:lnTo>
                  <a:lnTo>
                    <a:pt x="1574" y="2617"/>
                  </a:lnTo>
                  <a:lnTo>
                    <a:pt x="1577" y="2751"/>
                  </a:lnTo>
                  <a:lnTo>
                    <a:pt x="1577" y="2775"/>
                  </a:lnTo>
                  <a:lnTo>
                    <a:pt x="1576" y="2793"/>
                  </a:lnTo>
                  <a:lnTo>
                    <a:pt x="1570" y="2809"/>
                  </a:lnTo>
                  <a:lnTo>
                    <a:pt x="763" y="2821"/>
                  </a:lnTo>
                  <a:lnTo>
                    <a:pt x="366" y="2816"/>
                  </a:lnTo>
                  <a:lnTo>
                    <a:pt x="31" y="2790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61" name="Freeform 6"/>
            <p:cNvSpPr>
              <a:spLocks/>
            </p:cNvSpPr>
            <p:nvPr/>
          </p:nvSpPr>
          <p:spPr bwMode="auto">
            <a:xfrm>
              <a:off x="3800" y="1869"/>
              <a:ext cx="946" cy="925"/>
            </a:xfrm>
            <a:custGeom>
              <a:avLst/>
              <a:gdLst>
                <a:gd name="T0" fmla="*/ 0 w 1891"/>
                <a:gd name="T1" fmla="*/ 0 h 2775"/>
                <a:gd name="T2" fmla="*/ 1 w 1891"/>
                <a:gd name="T3" fmla="*/ 0 h 2775"/>
                <a:gd name="T4" fmla="*/ 1 w 1891"/>
                <a:gd name="T5" fmla="*/ 0 h 2775"/>
                <a:gd name="T6" fmla="*/ 1 w 1891"/>
                <a:gd name="T7" fmla="*/ 0 h 2775"/>
                <a:gd name="T8" fmla="*/ 1 w 1891"/>
                <a:gd name="T9" fmla="*/ 0 h 2775"/>
                <a:gd name="T10" fmla="*/ 1 w 1891"/>
                <a:gd name="T11" fmla="*/ 0 h 2775"/>
                <a:gd name="T12" fmla="*/ 1 w 1891"/>
                <a:gd name="T13" fmla="*/ 0 h 2775"/>
                <a:gd name="T14" fmla="*/ 1 w 1891"/>
                <a:gd name="T15" fmla="*/ 0 h 2775"/>
                <a:gd name="T16" fmla="*/ 1 w 1891"/>
                <a:gd name="T17" fmla="*/ 0 h 2775"/>
                <a:gd name="T18" fmla="*/ 1 w 1891"/>
                <a:gd name="T19" fmla="*/ 0 h 2775"/>
                <a:gd name="T20" fmla="*/ 1 w 1891"/>
                <a:gd name="T21" fmla="*/ 0 h 2775"/>
                <a:gd name="T22" fmla="*/ 1 w 1891"/>
                <a:gd name="T23" fmla="*/ 0 h 2775"/>
                <a:gd name="T24" fmla="*/ 1 w 1891"/>
                <a:gd name="T25" fmla="*/ 0 h 2775"/>
                <a:gd name="T26" fmla="*/ 1 w 1891"/>
                <a:gd name="T27" fmla="*/ 0 h 2775"/>
                <a:gd name="T28" fmla="*/ 1 w 1891"/>
                <a:gd name="T29" fmla="*/ 0 h 2775"/>
                <a:gd name="T30" fmla="*/ 1 w 1891"/>
                <a:gd name="T31" fmla="*/ 0 h 2775"/>
                <a:gd name="T32" fmla="*/ 1 w 1891"/>
                <a:gd name="T33" fmla="*/ 0 h 2775"/>
                <a:gd name="T34" fmla="*/ 1 w 1891"/>
                <a:gd name="T35" fmla="*/ 0 h 2775"/>
                <a:gd name="T36" fmla="*/ 1 w 1891"/>
                <a:gd name="T37" fmla="*/ 0 h 2775"/>
                <a:gd name="T38" fmla="*/ 1 w 1891"/>
                <a:gd name="T39" fmla="*/ 0 h 2775"/>
                <a:gd name="T40" fmla="*/ 1 w 1891"/>
                <a:gd name="T41" fmla="*/ 0 h 2775"/>
                <a:gd name="T42" fmla="*/ 1 w 1891"/>
                <a:gd name="T43" fmla="*/ 0 h 2775"/>
                <a:gd name="T44" fmla="*/ 1 w 1891"/>
                <a:gd name="T45" fmla="*/ 0 h 2775"/>
                <a:gd name="T46" fmla="*/ 1 w 1891"/>
                <a:gd name="T47" fmla="*/ 0 h 2775"/>
                <a:gd name="T48" fmla="*/ 1 w 1891"/>
                <a:gd name="T49" fmla="*/ 0 h 2775"/>
                <a:gd name="T50" fmla="*/ 1 w 1891"/>
                <a:gd name="T51" fmla="*/ 0 h 2775"/>
                <a:gd name="T52" fmla="*/ 1 w 1891"/>
                <a:gd name="T53" fmla="*/ 0 h 2775"/>
                <a:gd name="T54" fmla="*/ 1 w 1891"/>
                <a:gd name="T55" fmla="*/ 0 h 2775"/>
                <a:gd name="T56" fmla="*/ 1 w 1891"/>
                <a:gd name="T57" fmla="*/ 0 h 2775"/>
                <a:gd name="T58" fmla="*/ 1 w 1891"/>
                <a:gd name="T59" fmla="*/ 0 h 2775"/>
                <a:gd name="T60" fmla="*/ 1 w 1891"/>
                <a:gd name="T61" fmla="*/ 0 h 2775"/>
                <a:gd name="T62" fmla="*/ 1 w 1891"/>
                <a:gd name="T63" fmla="*/ 0 h 2775"/>
                <a:gd name="T64" fmla="*/ 1 w 1891"/>
                <a:gd name="T65" fmla="*/ 0 h 2775"/>
                <a:gd name="T66" fmla="*/ 1 w 1891"/>
                <a:gd name="T67" fmla="*/ 0 h 2775"/>
                <a:gd name="T68" fmla="*/ 1 w 1891"/>
                <a:gd name="T69" fmla="*/ 0 h 2775"/>
                <a:gd name="T70" fmla="*/ 1 w 1891"/>
                <a:gd name="T71" fmla="*/ 0 h 2775"/>
                <a:gd name="T72" fmla="*/ 1 w 1891"/>
                <a:gd name="T73" fmla="*/ 0 h 2775"/>
                <a:gd name="T74" fmla="*/ 0 w 1891"/>
                <a:gd name="T75" fmla="*/ 0 h 277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891"/>
                <a:gd name="T115" fmla="*/ 0 h 2775"/>
                <a:gd name="T116" fmla="*/ 1891 w 1891"/>
                <a:gd name="T117" fmla="*/ 2775 h 2775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891" h="2775">
                  <a:moveTo>
                    <a:pt x="0" y="2723"/>
                  </a:moveTo>
                  <a:lnTo>
                    <a:pt x="86" y="1843"/>
                  </a:lnTo>
                  <a:lnTo>
                    <a:pt x="136" y="1713"/>
                  </a:lnTo>
                  <a:lnTo>
                    <a:pt x="212" y="1528"/>
                  </a:lnTo>
                  <a:lnTo>
                    <a:pt x="301" y="1508"/>
                  </a:lnTo>
                  <a:lnTo>
                    <a:pt x="477" y="1473"/>
                  </a:lnTo>
                  <a:lnTo>
                    <a:pt x="562" y="1426"/>
                  </a:lnTo>
                  <a:lnTo>
                    <a:pt x="633" y="1368"/>
                  </a:lnTo>
                  <a:lnTo>
                    <a:pt x="660" y="1209"/>
                  </a:lnTo>
                  <a:lnTo>
                    <a:pt x="575" y="997"/>
                  </a:lnTo>
                  <a:lnTo>
                    <a:pt x="519" y="978"/>
                  </a:lnTo>
                  <a:lnTo>
                    <a:pt x="468" y="748"/>
                  </a:lnTo>
                  <a:lnTo>
                    <a:pt x="503" y="689"/>
                  </a:lnTo>
                  <a:lnTo>
                    <a:pt x="487" y="462"/>
                  </a:lnTo>
                  <a:lnTo>
                    <a:pt x="493" y="249"/>
                  </a:lnTo>
                  <a:lnTo>
                    <a:pt x="554" y="165"/>
                  </a:lnTo>
                  <a:lnTo>
                    <a:pt x="679" y="21"/>
                  </a:lnTo>
                  <a:lnTo>
                    <a:pt x="779" y="0"/>
                  </a:lnTo>
                  <a:lnTo>
                    <a:pt x="910" y="0"/>
                  </a:lnTo>
                  <a:lnTo>
                    <a:pt x="1012" y="58"/>
                  </a:lnTo>
                  <a:lnTo>
                    <a:pt x="1097" y="165"/>
                  </a:lnTo>
                  <a:lnTo>
                    <a:pt x="1154" y="341"/>
                  </a:lnTo>
                  <a:lnTo>
                    <a:pt x="1167" y="496"/>
                  </a:lnTo>
                  <a:lnTo>
                    <a:pt x="1167" y="629"/>
                  </a:lnTo>
                  <a:lnTo>
                    <a:pt x="1220" y="652"/>
                  </a:lnTo>
                  <a:lnTo>
                    <a:pt x="1202" y="865"/>
                  </a:lnTo>
                  <a:lnTo>
                    <a:pt x="1130" y="903"/>
                  </a:lnTo>
                  <a:lnTo>
                    <a:pt x="1112" y="1033"/>
                  </a:lnTo>
                  <a:lnTo>
                    <a:pt x="1086" y="1179"/>
                  </a:lnTo>
                  <a:lnTo>
                    <a:pt x="1104" y="1293"/>
                  </a:lnTo>
                  <a:lnTo>
                    <a:pt x="1197" y="1368"/>
                  </a:lnTo>
                  <a:lnTo>
                    <a:pt x="1321" y="1411"/>
                  </a:lnTo>
                  <a:lnTo>
                    <a:pt x="1497" y="1448"/>
                  </a:lnTo>
                  <a:lnTo>
                    <a:pt x="1620" y="1459"/>
                  </a:lnTo>
                  <a:lnTo>
                    <a:pt x="1687" y="1579"/>
                  </a:lnTo>
                  <a:lnTo>
                    <a:pt x="1738" y="1687"/>
                  </a:lnTo>
                  <a:lnTo>
                    <a:pt x="1891" y="2775"/>
                  </a:lnTo>
                  <a:lnTo>
                    <a:pt x="0" y="2723"/>
                  </a:lnTo>
                  <a:close/>
                </a:path>
              </a:pathLst>
            </a:custGeom>
            <a:solidFill>
              <a:srgbClr val="808080"/>
            </a:solidFill>
            <a:ln w="1588">
              <a:solidFill>
                <a:srgbClr val="91919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462" name="Freeform 7"/>
            <p:cNvSpPr>
              <a:spLocks/>
            </p:cNvSpPr>
            <p:nvPr/>
          </p:nvSpPr>
          <p:spPr bwMode="auto">
            <a:xfrm>
              <a:off x="1544" y="1762"/>
              <a:ext cx="739" cy="982"/>
            </a:xfrm>
            <a:custGeom>
              <a:avLst/>
              <a:gdLst>
                <a:gd name="T0" fmla="*/ 0 w 1479"/>
                <a:gd name="T1" fmla="*/ 0 h 2946"/>
                <a:gd name="T2" fmla="*/ 0 w 1479"/>
                <a:gd name="T3" fmla="*/ 0 h 2946"/>
                <a:gd name="T4" fmla="*/ 0 w 1479"/>
                <a:gd name="T5" fmla="*/ 0 h 2946"/>
                <a:gd name="T6" fmla="*/ 0 w 1479"/>
                <a:gd name="T7" fmla="*/ 0 h 2946"/>
                <a:gd name="T8" fmla="*/ 0 w 1479"/>
                <a:gd name="T9" fmla="*/ 0 h 2946"/>
                <a:gd name="T10" fmla="*/ 0 w 1479"/>
                <a:gd name="T11" fmla="*/ 0 h 2946"/>
                <a:gd name="T12" fmla="*/ 0 w 1479"/>
                <a:gd name="T13" fmla="*/ 0 h 2946"/>
                <a:gd name="T14" fmla="*/ 0 w 1479"/>
                <a:gd name="T15" fmla="*/ 0 h 2946"/>
                <a:gd name="T16" fmla="*/ 0 w 1479"/>
                <a:gd name="T17" fmla="*/ 0 h 2946"/>
                <a:gd name="T18" fmla="*/ 0 w 1479"/>
                <a:gd name="T19" fmla="*/ 0 h 2946"/>
                <a:gd name="T20" fmla="*/ 0 w 1479"/>
                <a:gd name="T21" fmla="*/ 0 h 2946"/>
                <a:gd name="T22" fmla="*/ 0 w 1479"/>
                <a:gd name="T23" fmla="*/ 0 h 2946"/>
                <a:gd name="T24" fmla="*/ 0 w 1479"/>
                <a:gd name="T25" fmla="*/ 0 h 2946"/>
                <a:gd name="T26" fmla="*/ 0 w 1479"/>
                <a:gd name="T27" fmla="*/ 0 h 2946"/>
                <a:gd name="T28" fmla="*/ 0 w 1479"/>
                <a:gd name="T29" fmla="*/ 0 h 2946"/>
                <a:gd name="T30" fmla="*/ 0 w 1479"/>
                <a:gd name="T31" fmla="*/ 0 h 2946"/>
                <a:gd name="T32" fmla="*/ 0 w 1479"/>
                <a:gd name="T33" fmla="*/ 0 h 2946"/>
                <a:gd name="T34" fmla="*/ 0 w 1479"/>
                <a:gd name="T35" fmla="*/ 0 h 2946"/>
                <a:gd name="T36" fmla="*/ 0 w 1479"/>
                <a:gd name="T37" fmla="*/ 0 h 2946"/>
                <a:gd name="T38" fmla="*/ 0 w 1479"/>
                <a:gd name="T39" fmla="*/ 0 h 2946"/>
                <a:gd name="T40" fmla="*/ 0 w 1479"/>
                <a:gd name="T41" fmla="*/ 0 h 2946"/>
                <a:gd name="T42" fmla="*/ 0 w 1479"/>
                <a:gd name="T43" fmla="*/ 0 h 2946"/>
                <a:gd name="T44" fmla="*/ 0 w 1479"/>
                <a:gd name="T45" fmla="*/ 0 h 2946"/>
                <a:gd name="T46" fmla="*/ 0 w 1479"/>
                <a:gd name="T47" fmla="*/ 0 h 2946"/>
                <a:gd name="T48" fmla="*/ 0 w 1479"/>
                <a:gd name="T49" fmla="*/ 0 h 2946"/>
                <a:gd name="T50" fmla="*/ 0 w 1479"/>
                <a:gd name="T51" fmla="*/ 0 h 2946"/>
                <a:gd name="T52" fmla="*/ 0 w 1479"/>
                <a:gd name="T53" fmla="*/ 0 h 2946"/>
                <a:gd name="T54" fmla="*/ 0 w 1479"/>
                <a:gd name="T55" fmla="*/ 0 h 2946"/>
                <a:gd name="T56" fmla="*/ 0 w 1479"/>
                <a:gd name="T57" fmla="*/ 0 h 2946"/>
                <a:gd name="T58" fmla="*/ 0 w 1479"/>
                <a:gd name="T59" fmla="*/ 0 h 2946"/>
                <a:gd name="T60" fmla="*/ 0 w 1479"/>
                <a:gd name="T61" fmla="*/ 0 h 2946"/>
                <a:gd name="T62" fmla="*/ 0 w 1479"/>
                <a:gd name="T63" fmla="*/ 0 h 2946"/>
                <a:gd name="T64" fmla="*/ 0 w 1479"/>
                <a:gd name="T65" fmla="*/ 0 h 2946"/>
                <a:gd name="T66" fmla="*/ 0 w 1479"/>
                <a:gd name="T67" fmla="*/ 0 h 2946"/>
                <a:gd name="T68" fmla="*/ 0 w 1479"/>
                <a:gd name="T69" fmla="*/ 0 h 2946"/>
                <a:gd name="T70" fmla="*/ 0 w 1479"/>
                <a:gd name="T71" fmla="*/ 0 h 2946"/>
                <a:gd name="T72" fmla="*/ 0 w 1479"/>
                <a:gd name="T73" fmla="*/ 0 h 2946"/>
                <a:gd name="T74" fmla="*/ 0 w 1479"/>
                <a:gd name="T75" fmla="*/ 0 h 2946"/>
                <a:gd name="T76" fmla="*/ 0 w 1479"/>
                <a:gd name="T77" fmla="*/ 0 h 294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479"/>
                <a:gd name="T118" fmla="*/ 0 h 2946"/>
                <a:gd name="T119" fmla="*/ 1479 w 1479"/>
                <a:gd name="T120" fmla="*/ 2946 h 294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479" h="2946">
                  <a:moveTo>
                    <a:pt x="0" y="2946"/>
                  </a:moveTo>
                  <a:lnTo>
                    <a:pt x="20" y="1832"/>
                  </a:lnTo>
                  <a:lnTo>
                    <a:pt x="78" y="1502"/>
                  </a:lnTo>
                  <a:lnTo>
                    <a:pt x="195" y="1349"/>
                  </a:lnTo>
                  <a:lnTo>
                    <a:pt x="344" y="1324"/>
                  </a:lnTo>
                  <a:lnTo>
                    <a:pt x="474" y="1275"/>
                  </a:lnTo>
                  <a:lnTo>
                    <a:pt x="528" y="1167"/>
                  </a:lnTo>
                  <a:lnTo>
                    <a:pt x="532" y="1005"/>
                  </a:lnTo>
                  <a:lnTo>
                    <a:pt x="480" y="917"/>
                  </a:lnTo>
                  <a:lnTo>
                    <a:pt x="480" y="865"/>
                  </a:lnTo>
                  <a:lnTo>
                    <a:pt x="436" y="798"/>
                  </a:lnTo>
                  <a:lnTo>
                    <a:pt x="398" y="660"/>
                  </a:lnTo>
                  <a:lnTo>
                    <a:pt x="405" y="635"/>
                  </a:lnTo>
                  <a:lnTo>
                    <a:pt x="367" y="527"/>
                  </a:lnTo>
                  <a:lnTo>
                    <a:pt x="405" y="309"/>
                  </a:lnTo>
                  <a:lnTo>
                    <a:pt x="488" y="206"/>
                  </a:lnTo>
                  <a:lnTo>
                    <a:pt x="584" y="63"/>
                  </a:lnTo>
                  <a:lnTo>
                    <a:pt x="774" y="0"/>
                  </a:lnTo>
                  <a:lnTo>
                    <a:pt x="919" y="108"/>
                  </a:lnTo>
                  <a:lnTo>
                    <a:pt x="971" y="195"/>
                  </a:lnTo>
                  <a:lnTo>
                    <a:pt x="1054" y="238"/>
                  </a:lnTo>
                  <a:lnTo>
                    <a:pt x="1054" y="336"/>
                  </a:lnTo>
                  <a:lnTo>
                    <a:pt x="1063" y="391"/>
                  </a:lnTo>
                  <a:lnTo>
                    <a:pt x="1124" y="499"/>
                  </a:lnTo>
                  <a:lnTo>
                    <a:pt x="1075" y="651"/>
                  </a:lnTo>
                  <a:lnTo>
                    <a:pt x="1083" y="759"/>
                  </a:lnTo>
                  <a:lnTo>
                    <a:pt x="1038" y="865"/>
                  </a:lnTo>
                  <a:lnTo>
                    <a:pt x="1002" y="897"/>
                  </a:lnTo>
                  <a:lnTo>
                    <a:pt x="1002" y="949"/>
                  </a:lnTo>
                  <a:lnTo>
                    <a:pt x="957" y="1070"/>
                  </a:lnTo>
                  <a:lnTo>
                    <a:pt x="926" y="1167"/>
                  </a:lnTo>
                  <a:lnTo>
                    <a:pt x="1018" y="1275"/>
                  </a:lnTo>
                  <a:lnTo>
                    <a:pt x="1175" y="1380"/>
                  </a:lnTo>
                  <a:lnTo>
                    <a:pt x="1340" y="1489"/>
                  </a:lnTo>
                  <a:lnTo>
                    <a:pt x="1416" y="1617"/>
                  </a:lnTo>
                  <a:lnTo>
                    <a:pt x="1447" y="1789"/>
                  </a:lnTo>
                  <a:lnTo>
                    <a:pt x="1470" y="2052"/>
                  </a:lnTo>
                  <a:lnTo>
                    <a:pt x="1479" y="2817"/>
                  </a:lnTo>
                  <a:lnTo>
                    <a:pt x="0" y="2946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63" name="Freeform 8"/>
            <p:cNvSpPr>
              <a:spLocks/>
            </p:cNvSpPr>
            <p:nvPr/>
          </p:nvSpPr>
          <p:spPr bwMode="auto">
            <a:xfrm>
              <a:off x="2100" y="1704"/>
              <a:ext cx="789" cy="1031"/>
            </a:xfrm>
            <a:custGeom>
              <a:avLst/>
              <a:gdLst>
                <a:gd name="T0" fmla="*/ 1 w 1577"/>
                <a:gd name="T1" fmla="*/ 0 h 3093"/>
                <a:gd name="T2" fmla="*/ 0 w 1577"/>
                <a:gd name="T3" fmla="*/ 0 h 3093"/>
                <a:gd name="T4" fmla="*/ 1 w 1577"/>
                <a:gd name="T5" fmla="*/ 0 h 3093"/>
                <a:gd name="T6" fmla="*/ 1 w 1577"/>
                <a:gd name="T7" fmla="*/ 0 h 3093"/>
                <a:gd name="T8" fmla="*/ 1 w 1577"/>
                <a:gd name="T9" fmla="*/ 0 h 3093"/>
                <a:gd name="T10" fmla="*/ 1 w 1577"/>
                <a:gd name="T11" fmla="*/ 0 h 3093"/>
                <a:gd name="T12" fmla="*/ 1 w 1577"/>
                <a:gd name="T13" fmla="*/ 0 h 3093"/>
                <a:gd name="T14" fmla="*/ 1 w 1577"/>
                <a:gd name="T15" fmla="*/ 0 h 3093"/>
                <a:gd name="T16" fmla="*/ 1 w 1577"/>
                <a:gd name="T17" fmla="*/ 0 h 3093"/>
                <a:gd name="T18" fmla="*/ 1 w 1577"/>
                <a:gd name="T19" fmla="*/ 0 h 3093"/>
                <a:gd name="T20" fmla="*/ 1 w 1577"/>
                <a:gd name="T21" fmla="*/ 0 h 3093"/>
                <a:gd name="T22" fmla="*/ 1 w 1577"/>
                <a:gd name="T23" fmla="*/ 0 h 3093"/>
                <a:gd name="T24" fmla="*/ 1 w 1577"/>
                <a:gd name="T25" fmla="*/ 0 h 3093"/>
                <a:gd name="T26" fmla="*/ 1 w 1577"/>
                <a:gd name="T27" fmla="*/ 0 h 3093"/>
                <a:gd name="T28" fmla="*/ 1 w 1577"/>
                <a:gd name="T29" fmla="*/ 0 h 3093"/>
                <a:gd name="T30" fmla="*/ 1 w 1577"/>
                <a:gd name="T31" fmla="*/ 0 h 3093"/>
                <a:gd name="T32" fmla="*/ 1 w 1577"/>
                <a:gd name="T33" fmla="*/ 0 h 3093"/>
                <a:gd name="T34" fmla="*/ 1 w 1577"/>
                <a:gd name="T35" fmla="*/ 0 h 3093"/>
                <a:gd name="T36" fmla="*/ 1 w 1577"/>
                <a:gd name="T37" fmla="*/ 0 h 3093"/>
                <a:gd name="T38" fmla="*/ 1 w 1577"/>
                <a:gd name="T39" fmla="*/ 0 h 3093"/>
                <a:gd name="T40" fmla="*/ 1 w 1577"/>
                <a:gd name="T41" fmla="*/ 0 h 3093"/>
                <a:gd name="T42" fmla="*/ 1 w 1577"/>
                <a:gd name="T43" fmla="*/ 0 h 3093"/>
                <a:gd name="T44" fmla="*/ 1 w 1577"/>
                <a:gd name="T45" fmla="*/ 0 h 3093"/>
                <a:gd name="T46" fmla="*/ 1 w 1577"/>
                <a:gd name="T47" fmla="*/ 0 h 3093"/>
                <a:gd name="T48" fmla="*/ 1 w 1577"/>
                <a:gd name="T49" fmla="*/ 0 h 3093"/>
                <a:gd name="T50" fmla="*/ 1 w 1577"/>
                <a:gd name="T51" fmla="*/ 0 h 3093"/>
                <a:gd name="T52" fmla="*/ 1 w 1577"/>
                <a:gd name="T53" fmla="*/ 0 h 3093"/>
                <a:gd name="T54" fmla="*/ 1 w 1577"/>
                <a:gd name="T55" fmla="*/ 0 h 3093"/>
                <a:gd name="T56" fmla="*/ 1 w 1577"/>
                <a:gd name="T57" fmla="*/ 0 h 3093"/>
                <a:gd name="T58" fmla="*/ 1 w 1577"/>
                <a:gd name="T59" fmla="*/ 0 h 3093"/>
                <a:gd name="T60" fmla="*/ 1 w 1577"/>
                <a:gd name="T61" fmla="*/ 0 h 3093"/>
                <a:gd name="T62" fmla="*/ 1 w 1577"/>
                <a:gd name="T63" fmla="*/ 0 h 3093"/>
                <a:gd name="T64" fmla="*/ 1 w 1577"/>
                <a:gd name="T65" fmla="*/ 0 h 3093"/>
                <a:gd name="T66" fmla="*/ 1 w 1577"/>
                <a:gd name="T67" fmla="*/ 0 h 309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577"/>
                <a:gd name="T103" fmla="*/ 0 h 3093"/>
                <a:gd name="T104" fmla="*/ 1577 w 1577"/>
                <a:gd name="T105" fmla="*/ 3093 h 309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577" h="3093">
                  <a:moveTo>
                    <a:pt x="31" y="3059"/>
                  </a:moveTo>
                  <a:lnTo>
                    <a:pt x="17" y="3023"/>
                  </a:lnTo>
                  <a:lnTo>
                    <a:pt x="7" y="2927"/>
                  </a:lnTo>
                  <a:lnTo>
                    <a:pt x="0" y="2628"/>
                  </a:lnTo>
                  <a:lnTo>
                    <a:pt x="14" y="2128"/>
                  </a:lnTo>
                  <a:lnTo>
                    <a:pt x="31" y="2008"/>
                  </a:lnTo>
                  <a:lnTo>
                    <a:pt x="60" y="1898"/>
                  </a:lnTo>
                  <a:lnTo>
                    <a:pt x="188" y="1667"/>
                  </a:lnTo>
                  <a:lnTo>
                    <a:pt x="260" y="1627"/>
                  </a:lnTo>
                  <a:lnTo>
                    <a:pt x="300" y="1604"/>
                  </a:lnTo>
                  <a:lnTo>
                    <a:pt x="319" y="1573"/>
                  </a:lnTo>
                  <a:lnTo>
                    <a:pt x="310" y="1541"/>
                  </a:lnTo>
                  <a:lnTo>
                    <a:pt x="291" y="1504"/>
                  </a:lnTo>
                  <a:lnTo>
                    <a:pt x="261" y="1432"/>
                  </a:lnTo>
                  <a:lnTo>
                    <a:pt x="261" y="1401"/>
                  </a:lnTo>
                  <a:lnTo>
                    <a:pt x="268" y="1365"/>
                  </a:lnTo>
                  <a:lnTo>
                    <a:pt x="288" y="1287"/>
                  </a:lnTo>
                  <a:lnTo>
                    <a:pt x="327" y="1143"/>
                  </a:lnTo>
                  <a:lnTo>
                    <a:pt x="331" y="981"/>
                  </a:lnTo>
                  <a:lnTo>
                    <a:pt x="331" y="938"/>
                  </a:lnTo>
                  <a:lnTo>
                    <a:pt x="331" y="916"/>
                  </a:lnTo>
                  <a:lnTo>
                    <a:pt x="330" y="893"/>
                  </a:lnTo>
                  <a:lnTo>
                    <a:pt x="327" y="818"/>
                  </a:lnTo>
                  <a:lnTo>
                    <a:pt x="305" y="672"/>
                  </a:lnTo>
                  <a:lnTo>
                    <a:pt x="294" y="595"/>
                  </a:lnTo>
                  <a:lnTo>
                    <a:pt x="291" y="561"/>
                  </a:lnTo>
                  <a:lnTo>
                    <a:pt x="290" y="529"/>
                  </a:lnTo>
                  <a:lnTo>
                    <a:pt x="319" y="361"/>
                  </a:lnTo>
                  <a:lnTo>
                    <a:pt x="372" y="204"/>
                  </a:lnTo>
                  <a:lnTo>
                    <a:pt x="455" y="83"/>
                  </a:lnTo>
                  <a:lnTo>
                    <a:pt x="508" y="29"/>
                  </a:lnTo>
                  <a:lnTo>
                    <a:pt x="556" y="0"/>
                  </a:lnTo>
                  <a:lnTo>
                    <a:pt x="584" y="10"/>
                  </a:lnTo>
                  <a:lnTo>
                    <a:pt x="614" y="32"/>
                  </a:lnTo>
                  <a:lnTo>
                    <a:pt x="653" y="60"/>
                  </a:lnTo>
                  <a:lnTo>
                    <a:pt x="696" y="83"/>
                  </a:lnTo>
                  <a:lnTo>
                    <a:pt x="726" y="71"/>
                  </a:lnTo>
                  <a:lnTo>
                    <a:pt x="756" y="61"/>
                  </a:lnTo>
                  <a:lnTo>
                    <a:pt x="801" y="96"/>
                  </a:lnTo>
                  <a:lnTo>
                    <a:pt x="852" y="159"/>
                  </a:lnTo>
                  <a:lnTo>
                    <a:pt x="931" y="302"/>
                  </a:lnTo>
                  <a:lnTo>
                    <a:pt x="979" y="463"/>
                  </a:lnTo>
                  <a:lnTo>
                    <a:pt x="1015" y="637"/>
                  </a:lnTo>
                  <a:lnTo>
                    <a:pt x="1058" y="987"/>
                  </a:lnTo>
                  <a:lnTo>
                    <a:pt x="1065" y="1261"/>
                  </a:lnTo>
                  <a:lnTo>
                    <a:pt x="1070" y="1357"/>
                  </a:lnTo>
                  <a:lnTo>
                    <a:pt x="1072" y="1407"/>
                  </a:lnTo>
                  <a:lnTo>
                    <a:pt x="1072" y="1430"/>
                  </a:lnTo>
                  <a:lnTo>
                    <a:pt x="1071" y="1453"/>
                  </a:lnTo>
                  <a:lnTo>
                    <a:pt x="1064" y="1488"/>
                  </a:lnTo>
                  <a:lnTo>
                    <a:pt x="1058" y="1527"/>
                  </a:lnTo>
                  <a:lnTo>
                    <a:pt x="1103" y="1595"/>
                  </a:lnTo>
                  <a:lnTo>
                    <a:pt x="1163" y="1645"/>
                  </a:lnTo>
                  <a:lnTo>
                    <a:pt x="1307" y="1773"/>
                  </a:lnTo>
                  <a:lnTo>
                    <a:pt x="1563" y="2308"/>
                  </a:lnTo>
                  <a:lnTo>
                    <a:pt x="1571" y="2422"/>
                  </a:lnTo>
                  <a:lnTo>
                    <a:pt x="1564" y="2440"/>
                  </a:lnTo>
                  <a:lnTo>
                    <a:pt x="1563" y="2473"/>
                  </a:lnTo>
                  <a:lnTo>
                    <a:pt x="1563" y="2499"/>
                  </a:lnTo>
                  <a:lnTo>
                    <a:pt x="1563" y="2516"/>
                  </a:lnTo>
                  <a:lnTo>
                    <a:pt x="1563" y="2538"/>
                  </a:lnTo>
                  <a:lnTo>
                    <a:pt x="1574" y="2869"/>
                  </a:lnTo>
                  <a:lnTo>
                    <a:pt x="1577" y="3016"/>
                  </a:lnTo>
                  <a:lnTo>
                    <a:pt x="1577" y="3041"/>
                  </a:lnTo>
                  <a:lnTo>
                    <a:pt x="1576" y="3061"/>
                  </a:lnTo>
                  <a:lnTo>
                    <a:pt x="1570" y="3080"/>
                  </a:lnTo>
                  <a:lnTo>
                    <a:pt x="763" y="3093"/>
                  </a:lnTo>
                  <a:lnTo>
                    <a:pt x="366" y="3088"/>
                  </a:lnTo>
                  <a:lnTo>
                    <a:pt x="31" y="3059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64" name="Freeform 9"/>
            <p:cNvSpPr>
              <a:spLocks/>
            </p:cNvSpPr>
            <p:nvPr/>
          </p:nvSpPr>
          <p:spPr bwMode="auto">
            <a:xfrm rot="-2660175">
              <a:off x="2627" y="1712"/>
              <a:ext cx="812" cy="969"/>
            </a:xfrm>
            <a:custGeom>
              <a:avLst/>
              <a:gdLst>
                <a:gd name="T0" fmla="*/ 1 w 1623"/>
                <a:gd name="T1" fmla="*/ 0 h 2907"/>
                <a:gd name="T2" fmla="*/ 1 w 1623"/>
                <a:gd name="T3" fmla="*/ 0 h 2907"/>
                <a:gd name="T4" fmla="*/ 1 w 1623"/>
                <a:gd name="T5" fmla="*/ 0 h 2907"/>
                <a:gd name="T6" fmla="*/ 1 w 1623"/>
                <a:gd name="T7" fmla="*/ 0 h 2907"/>
                <a:gd name="T8" fmla="*/ 1 w 1623"/>
                <a:gd name="T9" fmla="*/ 0 h 2907"/>
                <a:gd name="T10" fmla="*/ 1 w 1623"/>
                <a:gd name="T11" fmla="*/ 0 h 2907"/>
                <a:gd name="T12" fmla="*/ 1 w 1623"/>
                <a:gd name="T13" fmla="*/ 0 h 2907"/>
                <a:gd name="T14" fmla="*/ 1 w 1623"/>
                <a:gd name="T15" fmla="*/ 0 h 2907"/>
                <a:gd name="T16" fmla="*/ 1 w 1623"/>
                <a:gd name="T17" fmla="*/ 0 h 2907"/>
                <a:gd name="T18" fmla="*/ 1 w 1623"/>
                <a:gd name="T19" fmla="*/ 0 h 2907"/>
                <a:gd name="T20" fmla="*/ 1 w 1623"/>
                <a:gd name="T21" fmla="*/ 0 h 2907"/>
                <a:gd name="T22" fmla="*/ 1 w 1623"/>
                <a:gd name="T23" fmla="*/ 0 h 2907"/>
                <a:gd name="T24" fmla="*/ 1 w 1623"/>
                <a:gd name="T25" fmla="*/ 0 h 2907"/>
                <a:gd name="T26" fmla="*/ 1 w 1623"/>
                <a:gd name="T27" fmla="*/ 0 h 2907"/>
                <a:gd name="T28" fmla="*/ 1 w 1623"/>
                <a:gd name="T29" fmla="*/ 0 h 2907"/>
                <a:gd name="T30" fmla="*/ 1 w 1623"/>
                <a:gd name="T31" fmla="*/ 0 h 2907"/>
                <a:gd name="T32" fmla="*/ 1 w 1623"/>
                <a:gd name="T33" fmla="*/ 0 h 2907"/>
                <a:gd name="T34" fmla="*/ 1 w 1623"/>
                <a:gd name="T35" fmla="*/ 0 h 2907"/>
                <a:gd name="T36" fmla="*/ 1 w 1623"/>
                <a:gd name="T37" fmla="*/ 0 h 2907"/>
                <a:gd name="T38" fmla="*/ 1 w 1623"/>
                <a:gd name="T39" fmla="*/ 0 h 2907"/>
                <a:gd name="T40" fmla="*/ 1 w 1623"/>
                <a:gd name="T41" fmla="*/ 0 h 2907"/>
                <a:gd name="T42" fmla="*/ 1 w 1623"/>
                <a:gd name="T43" fmla="*/ 0 h 2907"/>
                <a:gd name="T44" fmla="*/ 1 w 1623"/>
                <a:gd name="T45" fmla="*/ 0 h 2907"/>
                <a:gd name="T46" fmla="*/ 1 w 1623"/>
                <a:gd name="T47" fmla="*/ 0 h 2907"/>
                <a:gd name="T48" fmla="*/ 1 w 1623"/>
                <a:gd name="T49" fmla="*/ 0 h 2907"/>
                <a:gd name="T50" fmla="*/ 1 w 1623"/>
                <a:gd name="T51" fmla="*/ 0 h 2907"/>
                <a:gd name="T52" fmla="*/ 1 w 1623"/>
                <a:gd name="T53" fmla="*/ 0 h 2907"/>
                <a:gd name="T54" fmla="*/ 1 w 1623"/>
                <a:gd name="T55" fmla="*/ 0 h 2907"/>
                <a:gd name="T56" fmla="*/ 1 w 1623"/>
                <a:gd name="T57" fmla="*/ 0 h 2907"/>
                <a:gd name="T58" fmla="*/ 1 w 1623"/>
                <a:gd name="T59" fmla="*/ 0 h 2907"/>
                <a:gd name="T60" fmla="*/ 1 w 1623"/>
                <a:gd name="T61" fmla="*/ 0 h 2907"/>
                <a:gd name="T62" fmla="*/ 1 w 1623"/>
                <a:gd name="T63" fmla="*/ 0 h 2907"/>
                <a:gd name="T64" fmla="*/ 1 w 1623"/>
                <a:gd name="T65" fmla="*/ 0 h 2907"/>
                <a:gd name="T66" fmla="*/ 1 w 1623"/>
                <a:gd name="T67" fmla="*/ 0 h 2907"/>
                <a:gd name="T68" fmla="*/ 1 w 1623"/>
                <a:gd name="T69" fmla="*/ 0 h 2907"/>
                <a:gd name="T70" fmla="*/ 1 w 1623"/>
                <a:gd name="T71" fmla="*/ 0 h 2907"/>
                <a:gd name="T72" fmla="*/ 1 w 1623"/>
                <a:gd name="T73" fmla="*/ 0 h 2907"/>
                <a:gd name="T74" fmla="*/ 1 w 1623"/>
                <a:gd name="T75" fmla="*/ 0 h 2907"/>
                <a:gd name="T76" fmla="*/ 0 w 1623"/>
                <a:gd name="T77" fmla="*/ 0 h 2907"/>
                <a:gd name="T78" fmla="*/ 1 w 1623"/>
                <a:gd name="T79" fmla="*/ 0 h 2907"/>
                <a:gd name="T80" fmla="*/ 1 w 1623"/>
                <a:gd name="T81" fmla="*/ 0 h 2907"/>
                <a:gd name="T82" fmla="*/ 1 w 1623"/>
                <a:gd name="T83" fmla="*/ 0 h 290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623"/>
                <a:gd name="T127" fmla="*/ 0 h 2907"/>
                <a:gd name="T128" fmla="*/ 1623 w 1623"/>
                <a:gd name="T129" fmla="*/ 2907 h 290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623" h="2907">
                  <a:moveTo>
                    <a:pt x="1538" y="2864"/>
                  </a:moveTo>
                  <a:lnTo>
                    <a:pt x="1570" y="2852"/>
                  </a:lnTo>
                  <a:lnTo>
                    <a:pt x="1595" y="2816"/>
                  </a:lnTo>
                  <a:lnTo>
                    <a:pt x="1620" y="2688"/>
                  </a:lnTo>
                  <a:lnTo>
                    <a:pt x="1623" y="2604"/>
                  </a:lnTo>
                  <a:lnTo>
                    <a:pt x="1623" y="2558"/>
                  </a:lnTo>
                  <a:lnTo>
                    <a:pt x="1621" y="2506"/>
                  </a:lnTo>
                  <a:lnTo>
                    <a:pt x="1601" y="2289"/>
                  </a:lnTo>
                  <a:lnTo>
                    <a:pt x="1522" y="1849"/>
                  </a:lnTo>
                  <a:lnTo>
                    <a:pt x="1475" y="1668"/>
                  </a:lnTo>
                  <a:lnTo>
                    <a:pt x="1427" y="1542"/>
                  </a:lnTo>
                  <a:lnTo>
                    <a:pt x="1372" y="1499"/>
                  </a:lnTo>
                  <a:lnTo>
                    <a:pt x="1308" y="1470"/>
                  </a:lnTo>
                  <a:lnTo>
                    <a:pt x="1128" y="1365"/>
                  </a:lnTo>
                  <a:lnTo>
                    <a:pt x="1022" y="1305"/>
                  </a:lnTo>
                  <a:lnTo>
                    <a:pt x="966" y="1266"/>
                  </a:lnTo>
                  <a:lnTo>
                    <a:pt x="927" y="1219"/>
                  </a:lnTo>
                  <a:lnTo>
                    <a:pt x="913" y="1131"/>
                  </a:lnTo>
                  <a:lnTo>
                    <a:pt x="913" y="1109"/>
                  </a:lnTo>
                  <a:lnTo>
                    <a:pt x="913" y="1083"/>
                  </a:lnTo>
                  <a:lnTo>
                    <a:pt x="922" y="1040"/>
                  </a:lnTo>
                  <a:lnTo>
                    <a:pt x="947" y="940"/>
                  </a:lnTo>
                  <a:lnTo>
                    <a:pt x="1012" y="869"/>
                  </a:lnTo>
                  <a:lnTo>
                    <a:pt x="1034" y="758"/>
                  </a:lnTo>
                  <a:lnTo>
                    <a:pt x="1047" y="640"/>
                  </a:lnTo>
                  <a:lnTo>
                    <a:pt x="1043" y="615"/>
                  </a:lnTo>
                  <a:lnTo>
                    <a:pt x="1032" y="596"/>
                  </a:lnTo>
                  <a:lnTo>
                    <a:pt x="1016" y="549"/>
                  </a:lnTo>
                  <a:lnTo>
                    <a:pt x="1016" y="481"/>
                  </a:lnTo>
                  <a:lnTo>
                    <a:pt x="1012" y="393"/>
                  </a:lnTo>
                  <a:lnTo>
                    <a:pt x="984" y="241"/>
                  </a:lnTo>
                  <a:lnTo>
                    <a:pt x="909" y="133"/>
                  </a:lnTo>
                  <a:lnTo>
                    <a:pt x="817" y="52"/>
                  </a:lnTo>
                  <a:lnTo>
                    <a:pt x="725" y="17"/>
                  </a:lnTo>
                  <a:lnTo>
                    <a:pt x="630" y="0"/>
                  </a:lnTo>
                  <a:lnTo>
                    <a:pt x="614" y="1"/>
                  </a:lnTo>
                  <a:lnTo>
                    <a:pt x="595" y="8"/>
                  </a:lnTo>
                  <a:lnTo>
                    <a:pt x="553" y="36"/>
                  </a:lnTo>
                  <a:lnTo>
                    <a:pt x="480" y="99"/>
                  </a:lnTo>
                  <a:lnTo>
                    <a:pt x="446" y="192"/>
                  </a:lnTo>
                  <a:lnTo>
                    <a:pt x="418" y="299"/>
                  </a:lnTo>
                  <a:lnTo>
                    <a:pt x="412" y="352"/>
                  </a:lnTo>
                  <a:lnTo>
                    <a:pt x="416" y="433"/>
                  </a:lnTo>
                  <a:lnTo>
                    <a:pt x="421" y="515"/>
                  </a:lnTo>
                  <a:lnTo>
                    <a:pt x="422" y="549"/>
                  </a:lnTo>
                  <a:lnTo>
                    <a:pt x="422" y="576"/>
                  </a:lnTo>
                  <a:lnTo>
                    <a:pt x="409" y="596"/>
                  </a:lnTo>
                  <a:lnTo>
                    <a:pt x="400" y="602"/>
                  </a:lnTo>
                  <a:lnTo>
                    <a:pt x="395" y="618"/>
                  </a:lnTo>
                  <a:lnTo>
                    <a:pt x="420" y="830"/>
                  </a:lnTo>
                  <a:lnTo>
                    <a:pt x="453" y="887"/>
                  </a:lnTo>
                  <a:lnTo>
                    <a:pt x="488" y="927"/>
                  </a:lnTo>
                  <a:lnTo>
                    <a:pt x="525" y="1015"/>
                  </a:lnTo>
                  <a:lnTo>
                    <a:pt x="535" y="1035"/>
                  </a:lnTo>
                  <a:lnTo>
                    <a:pt x="542" y="1123"/>
                  </a:lnTo>
                  <a:lnTo>
                    <a:pt x="542" y="1203"/>
                  </a:lnTo>
                  <a:lnTo>
                    <a:pt x="507" y="1236"/>
                  </a:lnTo>
                  <a:lnTo>
                    <a:pt x="445" y="1266"/>
                  </a:lnTo>
                  <a:lnTo>
                    <a:pt x="418" y="1274"/>
                  </a:lnTo>
                  <a:lnTo>
                    <a:pt x="398" y="1274"/>
                  </a:lnTo>
                  <a:lnTo>
                    <a:pt x="377" y="1274"/>
                  </a:lnTo>
                  <a:lnTo>
                    <a:pt x="338" y="1272"/>
                  </a:lnTo>
                  <a:lnTo>
                    <a:pt x="322" y="1272"/>
                  </a:lnTo>
                  <a:lnTo>
                    <a:pt x="307" y="1272"/>
                  </a:lnTo>
                  <a:lnTo>
                    <a:pt x="292" y="1272"/>
                  </a:lnTo>
                  <a:lnTo>
                    <a:pt x="270" y="1272"/>
                  </a:lnTo>
                  <a:lnTo>
                    <a:pt x="214" y="1262"/>
                  </a:lnTo>
                  <a:lnTo>
                    <a:pt x="159" y="1255"/>
                  </a:lnTo>
                  <a:lnTo>
                    <a:pt x="137" y="1253"/>
                  </a:lnTo>
                  <a:lnTo>
                    <a:pt x="118" y="1255"/>
                  </a:lnTo>
                  <a:lnTo>
                    <a:pt x="108" y="1284"/>
                  </a:lnTo>
                  <a:lnTo>
                    <a:pt x="103" y="1344"/>
                  </a:lnTo>
                  <a:lnTo>
                    <a:pt x="89" y="1448"/>
                  </a:lnTo>
                  <a:lnTo>
                    <a:pt x="60" y="1532"/>
                  </a:lnTo>
                  <a:lnTo>
                    <a:pt x="42" y="1626"/>
                  </a:lnTo>
                  <a:lnTo>
                    <a:pt x="4" y="2101"/>
                  </a:lnTo>
                  <a:lnTo>
                    <a:pt x="0" y="2553"/>
                  </a:lnTo>
                  <a:lnTo>
                    <a:pt x="0" y="2780"/>
                  </a:lnTo>
                  <a:lnTo>
                    <a:pt x="4" y="2880"/>
                  </a:lnTo>
                  <a:lnTo>
                    <a:pt x="305" y="2903"/>
                  </a:lnTo>
                  <a:lnTo>
                    <a:pt x="477" y="2907"/>
                  </a:lnTo>
                  <a:lnTo>
                    <a:pt x="568" y="2907"/>
                  </a:lnTo>
                  <a:lnTo>
                    <a:pt x="615" y="2907"/>
                  </a:lnTo>
                  <a:lnTo>
                    <a:pt x="664" y="2907"/>
                  </a:lnTo>
                  <a:lnTo>
                    <a:pt x="1538" y="2864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65" name="Freeform 10"/>
            <p:cNvSpPr>
              <a:spLocks/>
            </p:cNvSpPr>
            <p:nvPr/>
          </p:nvSpPr>
          <p:spPr bwMode="auto">
            <a:xfrm>
              <a:off x="1546" y="1992"/>
              <a:ext cx="820" cy="1005"/>
            </a:xfrm>
            <a:custGeom>
              <a:avLst/>
              <a:gdLst>
                <a:gd name="T0" fmla="*/ 1 w 1639"/>
                <a:gd name="T1" fmla="*/ 0 h 3014"/>
                <a:gd name="T2" fmla="*/ 1 w 1639"/>
                <a:gd name="T3" fmla="*/ 0 h 3014"/>
                <a:gd name="T4" fmla="*/ 0 w 1639"/>
                <a:gd name="T5" fmla="*/ 0 h 3014"/>
                <a:gd name="T6" fmla="*/ 1 w 1639"/>
                <a:gd name="T7" fmla="*/ 0 h 3014"/>
                <a:gd name="T8" fmla="*/ 1 w 1639"/>
                <a:gd name="T9" fmla="*/ 0 h 3014"/>
                <a:gd name="T10" fmla="*/ 1 w 1639"/>
                <a:gd name="T11" fmla="*/ 0 h 3014"/>
                <a:gd name="T12" fmla="*/ 1 w 1639"/>
                <a:gd name="T13" fmla="*/ 0 h 3014"/>
                <a:gd name="T14" fmla="*/ 1 w 1639"/>
                <a:gd name="T15" fmla="*/ 0 h 3014"/>
                <a:gd name="T16" fmla="*/ 1 w 1639"/>
                <a:gd name="T17" fmla="*/ 0 h 3014"/>
                <a:gd name="T18" fmla="*/ 1 w 1639"/>
                <a:gd name="T19" fmla="*/ 0 h 3014"/>
                <a:gd name="T20" fmla="*/ 1 w 1639"/>
                <a:gd name="T21" fmla="*/ 0 h 3014"/>
                <a:gd name="T22" fmla="*/ 1 w 1639"/>
                <a:gd name="T23" fmla="*/ 0 h 3014"/>
                <a:gd name="T24" fmla="*/ 1 w 1639"/>
                <a:gd name="T25" fmla="*/ 0 h 3014"/>
                <a:gd name="T26" fmla="*/ 1 w 1639"/>
                <a:gd name="T27" fmla="*/ 0 h 3014"/>
                <a:gd name="T28" fmla="*/ 1 w 1639"/>
                <a:gd name="T29" fmla="*/ 0 h 3014"/>
                <a:gd name="T30" fmla="*/ 1 w 1639"/>
                <a:gd name="T31" fmla="*/ 0 h 3014"/>
                <a:gd name="T32" fmla="*/ 1 w 1639"/>
                <a:gd name="T33" fmla="*/ 0 h 3014"/>
                <a:gd name="T34" fmla="*/ 1 w 1639"/>
                <a:gd name="T35" fmla="*/ 0 h 3014"/>
                <a:gd name="T36" fmla="*/ 1 w 1639"/>
                <a:gd name="T37" fmla="*/ 0 h 3014"/>
                <a:gd name="T38" fmla="*/ 1 w 1639"/>
                <a:gd name="T39" fmla="*/ 0 h 3014"/>
                <a:gd name="T40" fmla="*/ 1 w 1639"/>
                <a:gd name="T41" fmla="*/ 0 h 3014"/>
                <a:gd name="T42" fmla="*/ 1 w 1639"/>
                <a:gd name="T43" fmla="*/ 0 h 3014"/>
                <a:gd name="T44" fmla="*/ 1 w 1639"/>
                <a:gd name="T45" fmla="*/ 0 h 3014"/>
                <a:gd name="T46" fmla="*/ 1 w 1639"/>
                <a:gd name="T47" fmla="*/ 0 h 3014"/>
                <a:gd name="T48" fmla="*/ 1 w 1639"/>
                <a:gd name="T49" fmla="*/ 0 h 3014"/>
                <a:gd name="T50" fmla="*/ 1 w 1639"/>
                <a:gd name="T51" fmla="*/ 0 h 3014"/>
                <a:gd name="T52" fmla="*/ 1 w 1639"/>
                <a:gd name="T53" fmla="*/ 0 h 3014"/>
                <a:gd name="T54" fmla="*/ 1 w 1639"/>
                <a:gd name="T55" fmla="*/ 0 h 3014"/>
                <a:gd name="T56" fmla="*/ 1 w 1639"/>
                <a:gd name="T57" fmla="*/ 0 h 3014"/>
                <a:gd name="T58" fmla="*/ 1 w 1639"/>
                <a:gd name="T59" fmla="*/ 0 h 3014"/>
                <a:gd name="T60" fmla="*/ 1 w 1639"/>
                <a:gd name="T61" fmla="*/ 0 h 3014"/>
                <a:gd name="T62" fmla="*/ 1 w 1639"/>
                <a:gd name="T63" fmla="*/ 0 h 3014"/>
                <a:gd name="T64" fmla="*/ 1 w 1639"/>
                <a:gd name="T65" fmla="*/ 0 h 3014"/>
                <a:gd name="T66" fmla="*/ 1 w 1639"/>
                <a:gd name="T67" fmla="*/ 0 h 301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639"/>
                <a:gd name="T103" fmla="*/ 0 h 3014"/>
                <a:gd name="T104" fmla="*/ 1639 w 1639"/>
                <a:gd name="T105" fmla="*/ 3014 h 301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639" h="3014">
                  <a:moveTo>
                    <a:pt x="156" y="3014"/>
                  </a:moveTo>
                  <a:lnTo>
                    <a:pt x="9" y="2958"/>
                  </a:lnTo>
                  <a:lnTo>
                    <a:pt x="0" y="1901"/>
                  </a:lnTo>
                  <a:lnTo>
                    <a:pt x="118" y="1674"/>
                  </a:lnTo>
                  <a:lnTo>
                    <a:pt x="316" y="1573"/>
                  </a:lnTo>
                  <a:lnTo>
                    <a:pt x="427" y="1488"/>
                  </a:lnTo>
                  <a:lnTo>
                    <a:pt x="551" y="1415"/>
                  </a:lnTo>
                  <a:lnTo>
                    <a:pt x="597" y="1310"/>
                  </a:lnTo>
                  <a:lnTo>
                    <a:pt x="606" y="1251"/>
                  </a:lnTo>
                  <a:lnTo>
                    <a:pt x="590" y="1184"/>
                  </a:lnTo>
                  <a:lnTo>
                    <a:pt x="499" y="1155"/>
                  </a:lnTo>
                  <a:lnTo>
                    <a:pt x="433" y="885"/>
                  </a:lnTo>
                  <a:lnTo>
                    <a:pt x="472" y="514"/>
                  </a:lnTo>
                  <a:lnTo>
                    <a:pt x="506" y="243"/>
                  </a:lnTo>
                  <a:lnTo>
                    <a:pt x="620" y="59"/>
                  </a:lnTo>
                  <a:lnTo>
                    <a:pt x="699" y="0"/>
                  </a:lnTo>
                  <a:lnTo>
                    <a:pt x="769" y="13"/>
                  </a:lnTo>
                  <a:lnTo>
                    <a:pt x="838" y="26"/>
                  </a:lnTo>
                  <a:lnTo>
                    <a:pt x="869" y="0"/>
                  </a:lnTo>
                  <a:lnTo>
                    <a:pt x="1020" y="118"/>
                  </a:lnTo>
                  <a:lnTo>
                    <a:pt x="1136" y="455"/>
                  </a:lnTo>
                  <a:lnTo>
                    <a:pt x="1215" y="750"/>
                  </a:lnTo>
                  <a:lnTo>
                    <a:pt x="1215" y="1013"/>
                  </a:lnTo>
                  <a:lnTo>
                    <a:pt x="1136" y="1189"/>
                  </a:lnTo>
                  <a:lnTo>
                    <a:pt x="1049" y="1262"/>
                  </a:lnTo>
                  <a:lnTo>
                    <a:pt x="1080" y="1333"/>
                  </a:lnTo>
                  <a:lnTo>
                    <a:pt x="1228" y="1465"/>
                  </a:lnTo>
                  <a:lnTo>
                    <a:pt x="1414" y="1488"/>
                  </a:lnTo>
                  <a:lnTo>
                    <a:pt x="1518" y="1561"/>
                  </a:lnTo>
                  <a:lnTo>
                    <a:pt x="1602" y="1631"/>
                  </a:lnTo>
                  <a:lnTo>
                    <a:pt x="1632" y="1801"/>
                  </a:lnTo>
                  <a:lnTo>
                    <a:pt x="1639" y="1940"/>
                  </a:lnTo>
                  <a:lnTo>
                    <a:pt x="1527" y="3013"/>
                  </a:lnTo>
                  <a:lnTo>
                    <a:pt x="156" y="3014"/>
                  </a:lnTo>
                  <a:close/>
                </a:path>
              </a:pathLst>
            </a:custGeom>
            <a:solidFill>
              <a:srgbClr val="808080"/>
            </a:solidFill>
            <a:ln w="1588">
              <a:solidFill>
                <a:srgbClr val="91919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466" name="Freeform 11"/>
            <p:cNvSpPr>
              <a:spLocks/>
            </p:cNvSpPr>
            <p:nvPr/>
          </p:nvSpPr>
          <p:spPr bwMode="auto">
            <a:xfrm>
              <a:off x="2825" y="1953"/>
              <a:ext cx="882" cy="924"/>
            </a:xfrm>
            <a:custGeom>
              <a:avLst/>
              <a:gdLst>
                <a:gd name="T0" fmla="*/ 0 w 1765"/>
                <a:gd name="T1" fmla="*/ 0 h 2774"/>
                <a:gd name="T2" fmla="*/ 0 w 1765"/>
                <a:gd name="T3" fmla="*/ 0 h 2774"/>
                <a:gd name="T4" fmla="*/ 0 w 1765"/>
                <a:gd name="T5" fmla="*/ 0 h 2774"/>
                <a:gd name="T6" fmla="*/ 0 w 1765"/>
                <a:gd name="T7" fmla="*/ 0 h 2774"/>
                <a:gd name="T8" fmla="*/ 0 w 1765"/>
                <a:gd name="T9" fmla="*/ 0 h 2774"/>
                <a:gd name="T10" fmla="*/ 0 w 1765"/>
                <a:gd name="T11" fmla="*/ 0 h 2774"/>
                <a:gd name="T12" fmla="*/ 0 w 1765"/>
                <a:gd name="T13" fmla="*/ 0 h 2774"/>
                <a:gd name="T14" fmla="*/ 0 w 1765"/>
                <a:gd name="T15" fmla="*/ 0 h 2774"/>
                <a:gd name="T16" fmla="*/ 0 w 1765"/>
                <a:gd name="T17" fmla="*/ 0 h 2774"/>
                <a:gd name="T18" fmla="*/ 0 w 1765"/>
                <a:gd name="T19" fmla="*/ 0 h 2774"/>
                <a:gd name="T20" fmla="*/ 0 w 1765"/>
                <a:gd name="T21" fmla="*/ 0 h 2774"/>
                <a:gd name="T22" fmla="*/ 0 w 1765"/>
                <a:gd name="T23" fmla="*/ 0 h 2774"/>
                <a:gd name="T24" fmla="*/ 0 w 1765"/>
                <a:gd name="T25" fmla="*/ 0 h 2774"/>
                <a:gd name="T26" fmla="*/ 0 w 1765"/>
                <a:gd name="T27" fmla="*/ 0 h 2774"/>
                <a:gd name="T28" fmla="*/ 0 w 1765"/>
                <a:gd name="T29" fmla="*/ 0 h 2774"/>
                <a:gd name="T30" fmla="*/ 0 w 1765"/>
                <a:gd name="T31" fmla="*/ 0 h 2774"/>
                <a:gd name="T32" fmla="*/ 0 w 1765"/>
                <a:gd name="T33" fmla="*/ 0 h 2774"/>
                <a:gd name="T34" fmla="*/ 0 w 1765"/>
                <a:gd name="T35" fmla="*/ 0 h 2774"/>
                <a:gd name="T36" fmla="*/ 0 w 1765"/>
                <a:gd name="T37" fmla="*/ 0 h 2774"/>
                <a:gd name="T38" fmla="*/ 0 w 1765"/>
                <a:gd name="T39" fmla="*/ 0 h 2774"/>
                <a:gd name="T40" fmla="*/ 0 w 1765"/>
                <a:gd name="T41" fmla="*/ 0 h 2774"/>
                <a:gd name="T42" fmla="*/ 0 w 1765"/>
                <a:gd name="T43" fmla="*/ 0 h 2774"/>
                <a:gd name="T44" fmla="*/ 0 w 1765"/>
                <a:gd name="T45" fmla="*/ 0 h 2774"/>
                <a:gd name="T46" fmla="*/ 0 w 1765"/>
                <a:gd name="T47" fmla="*/ 0 h 2774"/>
                <a:gd name="T48" fmla="*/ 0 w 1765"/>
                <a:gd name="T49" fmla="*/ 0 h 2774"/>
                <a:gd name="T50" fmla="*/ 0 w 1765"/>
                <a:gd name="T51" fmla="*/ 0 h 2774"/>
                <a:gd name="T52" fmla="*/ 0 w 1765"/>
                <a:gd name="T53" fmla="*/ 0 h 2774"/>
                <a:gd name="T54" fmla="*/ 0 w 1765"/>
                <a:gd name="T55" fmla="*/ 0 h 2774"/>
                <a:gd name="T56" fmla="*/ 0 w 1765"/>
                <a:gd name="T57" fmla="*/ 0 h 2774"/>
                <a:gd name="T58" fmla="*/ 0 w 1765"/>
                <a:gd name="T59" fmla="*/ 0 h 2774"/>
                <a:gd name="T60" fmla="*/ 0 w 1765"/>
                <a:gd name="T61" fmla="*/ 0 h 2774"/>
                <a:gd name="T62" fmla="*/ 0 w 1765"/>
                <a:gd name="T63" fmla="*/ 0 h 2774"/>
                <a:gd name="T64" fmla="*/ 0 w 1765"/>
                <a:gd name="T65" fmla="*/ 0 h 2774"/>
                <a:gd name="T66" fmla="*/ 0 w 1765"/>
                <a:gd name="T67" fmla="*/ 0 h 2774"/>
                <a:gd name="T68" fmla="*/ 0 w 1765"/>
                <a:gd name="T69" fmla="*/ 0 h 2774"/>
                <a:gd name="T70" fmla="*/ 0 w 1765"/>
                <a:gd name="T71" fmla="*/ 0 h 2774"/>
                <a:gd name="T72" fmla="*/ 0 w 1765"/>
                <a:gd name="T73" fmla="*/ 0 h 2774"/>
                <a:gd name="T74" fmla="*/ 0 w 1765"/>
                <a:gd name="T75" fmla="*/ 0 h 277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765"/>
                <a:gd name="T115" fmla="*/ 0 h 2774"/>
                <a:gd name="T116" fmla="*/ 1765 w 1765"/>
                <a:gd name="T117" fmla="*/ 2774 h 277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765" h="2774">
                  <a:moveTo>
                    <a:pt x="0" y="2722"/>
                  </a:moveTo>
                  <a:lnTo>
                    <a:pt x="81" y="1843"/>
                  </a:lnTo>
                  <a:lnTo>
                    <a:pt x="127" y="1713"/>
                  </a:lnTo>
                  <a:lnTo>
                    <a:pt x="198" y="1528"/>
                  </a:lnTo>
                  <a:lnTo>
                    <a:pt x="282" y="1507"/>
                  </a:lnTo>
                  <a:lnTo>
                    <a:pt x="446" y="1473"/>
                  </a:lnTo>
                  <a:lnTo>
                    <a:pt x="525" y="1425"/>
                  </a:lnTo>
                  <a:lnTo>
                    <a:pt x="591" y="1367"/>
                  </a:lnTo>
                  <a:lnTo>
                    <a:pt x="617" y="1208"/>
                  </a:lnTo>
                  <a:lnTo>
                    <a:pt x="538" y="996"/>
                  </a:lnTo>
                  <a:lnTo>
                    <a:pt x="485" y="977"/>
                  </a:lnTo>
                  <a:lnTo>
                    <a:pt x="438" y="748"/>
                  </a:lnTo>
                  <a:lnTo>
                    <a:pt x="470" y="689"/>
                  </a:lnTo>
                  <a:lnTo>
                    <a:pt x="454" y="462"/>
                  </a:lnTo>
                  <a:lnTo>
                    <a:pt x="460" y="248"/>
                  </a:lnTo>
                  <a:lnTo>
                    <a:pt x="518" y="164"/>
                  </a:lnTo>
                  <a:lnTo>
                    <a:pt x="634" y="20"/>
                  </a:lnTo>
                  <a:lnTo>
                    <a:pt x="727" y="0"/>
                  </a:lnTo>
                  <a:lnTo>
                    <a:pt x="850" y="0"/>
                  </a:lnTo>
                  <a:lnTo>
                    <a:pt x="945" y="57"/>
                  </a:lnTo>
                  <a:lnTo>
                    <a:pt x="1024" y="164"/>
                  </a:lnTo>
                  <a:lnTo>
                    <a:pt x="1078" y="340"/>
                  </a:lnTo>
                  <a:lnTo>
                    <a:pt x="1090" y="495"/>
                  </a:lnTo>
                  <a:lnTo>
                    <a:pt x="1090" y="628"/>
                  </a:lnTo>
                  <a:lnTo>
                    <a:pt x="1138" y="651"/>
                  </a:lnTo>
                  <a:lnTo>
                    <a:pt x="1122" y="865"/>
                  </a:lnTo>
                  <a:lnTo>
                    <a:pt x="1054" y="902"/>
                  </a:lnTo>
                  <a:lnTo>
                    <a:pt x="1038" y="1032"/>
                  </a:lnTo>
                  <a:lnTo>
                    <a:pt x="1013" y="1178"/>
                  </a:lnTo>
                  <a:lnTo>
                    <a:pt x="1031" y="1292"/>
                  </a:lnTo>
                  <a:lnTo>
                    <a:pt x="1118" y="1367"/>
                  </a:lnTo>
                  <a:lnTo>
                    <a:pt x="1233" y="1411"/>
                  </a:lnTo>
                  <a:lnTo>
                    <a:pt x="1397" y="1447"/>
                  </a:lnTo>
                  <a:lnTo>
                    <a:pt x="1512" y="1458"/>
                  </a:lnTo>
                  <a:lnTo>
                    <a:pt x="1575" y="1578"/>
                  </a:lnTo>
                  <a:lnTo>
                    <a:pt x="1622" y="1687"/>
                  </a:lnTo>
                  <a:lnTo>
                    <a:pt x="1765" y="2774"/>
                  </a:lnTo>
                  <a:lnTo>
                    <a:pt x="0" y="2722"/>
                  </a:lnTo>
                  <a:close/>
                </a:path>
              </a:pathLst>
            </a:custGeom>
            <a:solidFill>
              <a:srgbClr val="808080"/>
            </a:solidFill>
            <a:ln w="1588">
              <a:solidFill>
                <a:srgbClr val="91919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467" name="Freeform 12"/>
            <p:cNvSpPr>
              <a:spLocks/>
            </p:cNvSpPr>
            <p:nvPr/>
          </p:nvSpPr>
          <p:spPr bwMode="auto">
            <a:xfrm>
              <a:off x="2464" y="2105"/>
              <a:ext cx="814" cy="1037"/>
            </a:xfrm>
            <a:custGeom>
              <a:avLst/>
              <a:gdLst>
                <a:gd name="T0" fmla="*/ 1 w 1626"/>
                <a:gd name="T1" fmla="*/ 0 h 3111"/>
                <a:gd name="T2" fmla="*/ 0 w 1626"/>
                <a:gd name="T3" fmla="*/ 0 h 3111"/>
                <a:gd name="T4" fmla="*/ 1 w 1626"/>
                <a:gd name="T5" fmla="*/ 0 h 3111"/>
                <a:gd name="T6" fmla="*/ 1 w 1626"/>
                <a:gd name="T7" fmla="*/ 0 h 3111"/>
                <a:gd name="T8" fmla="*/ 1 w 1626"/>
                <a:gd name="T9" fmla="*/ 0 h 3111"/>
                <a:gd name="T10" fmla="*/ 1 w 1626"/>
                <a:gd name="T11" fmla="*/ 0 h 3111"/>
                <a:gd name="T12" fmla="*/ 1 w 1626"/>
                <a:gd name="T13" fmla="*/ 0 h 3111"/>
                <a:gd name="T14" fmla="*/ 1 w 1626"/>
                <a:gd name="T15" fmla="*/ 0 h 3111"/>
                <a:gd name="T16" fmla="*/ 1 w 1626"/>
                <a:gd name="T17" fmla="*/ 0 h 3111"/>
                <a:gd name="T18" fmla="*/ 1 w 1626"/>
                <a:gd name="T19" fmla="*/ 0 h 3111"/>
                <a:gd name="T20" fmla="*/ 1 w 1626"/>
                <a:gd name="T21" fmla="*/ 0 h 3111"/>
                <a:gd name="T22" fmla="*/ 1 w 1626"/>
                <a:gd name="T23" fmla="*/ 0 h 3111"/>
                <a:gd name="T24" fmla="*/ 1 w 1626"/>
                <a:gd name="T25" fmla="*/ 0 h 3111"/>
                <a:gd name="T26" fmla="*/ 1 w 1626"/>
                <a:gd name="T27" fmla="*/ 0 h 3111"/>
                <a:gd name="T28" fmla="*/ 1 w 1626"/>
                <a:gd name="T29" fmla="*/ 0 h 3111"/>
                <a:gd name="T30" fmla="*/ 1 w 1626"/>
                <a:gd name="T31" fmla="*/ 0 h 3111"/>
                <a:gd name="T32" fmla="*/ 1 w 1626"/>
                <a:gd name="T33" fmla="*/ 0 h 3111"/>
                <a:gd name="T34" fmla="*/ 1 w 1626"/>
                <a:gd name="T35" fmla="*/ 0 h 3111"/>
                <a:gd name="T36" fmla="*/ 1 w 1626"/>
                <a:gd name="T37" fmla="*/ 0 h 3111"/>
                <a:gd name="T38" fmla="*/ 1 w 1626"/>
                <a:gd name="T39" fmla="*/ 0 h 3111"/>
                <a:gd name="T40" fmla="*/ 1 w 1626"/>
                <a:gd name="T41" fmla="*/ 0 h 3111"/>
                <a:gd name="T42" fmla="*/ 1 w 1626"/>
                <a:gd name="T43" fmla="*/ 0 h 3111"/>
                <a:gd name="T44" fmla="*/ 1 w 1626"/>
                <a:gd name="T45" fmla="*/ 0 h 3111"/>
                <a:gd name="T46" fmla="*/ 1 w 1626"/>
                <a:gd name="T47" fmla="*/ 0 h 3111"/>
                <a:gd name="T48" fmla="*/ 1 w 1626"/>
                <a:gd name="T49" fmla="*/ 0 h 3111"/>
                <a:gd name="T50" fmla="*/ 1 w 1626"/>
                <a:gd name="T51" fmla="*/ 0 h 3111"/>
                <a:gd name="T52" fmla="*/ 1 w 1626"/>
                <a:gd name="T53" fmla="*/ 0 h 3111"/>
                <a:gd name="T54" fmla="*/ 1 w 1626"/>
                <a:gd name="T55" fmla="*/ 0 h 3111"/>
                <a:gd name="T56" fmla="*/ 1 w 1626"/>
                <a:gd name="T57" fmla="*/ 0 h 3111"/>
                <a:gd name="T58" fmla="*/ 1 w 1626"/>
                <a:gd name="T59" fmla="*/ 0 h 3111"/>
                <a:gd name="T60" fmla="*/ 1 w 1626"/>
                <a:gd name="T61" fmla="*/ 0 h 3111"/>
                <a:gd name="T62" fmla="*/ 1 w 1626"/>
                <a:gd name="T63" fmla="*/ 0 h 3111"/>
                <a:gd name="T64" fmla="*/ 1 w 1626"/>
                <a:gd name="T65" fmla="*/ 0 h 3111"/>
                <a:gd name="T66" fmla="*/ 1 w 1626"/>
                <a:gd name="T67" fmla="*/ 0 h 3111"/>
                <a:gd name="T68" fmla="*/ 1 w 1626"/>
                <a:gd name="T69" fmla="*/ 0 h 3111"/>
                <a:gd name="T70" fmla="*/ 1 w 1626"/>
                <a:gd name="T71" fmla="*/ 0 h 3111"/>
                <a:gd name="T72" fmla="*/ 1 w 1626"/>
                <a:gd name="T73" fmla="*/ 0 h 311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626"/>
                <a:gd name="T112" fmla="*/ 0 h 3111"/>
                <a:gd name="T113" fmla="*/ 1626 w 1626"/>
                <a:gd name="T114" fmla="*/ 3111 h 311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626" h="3111">
                  <a:moveTo>
                    <a:pt x="31" y="3081"/>
                  </a:moveTo>
                  <a:lnTo>
                    <a:pt x="17" y="3045"/>
                  </a:lnTo>
                  <a:lnTo>
                    <a:pt x="7" y="2945"/>
                  </a:lnTo>
                  <a:lnTo>
                    <a:pt x="0" y="2643"/>
                  </a:lnTo>
                  <a:lnTo>
                    <a:pt x="14" y="2143"/>
                  </a:lnTo>
                  <a:lnTo>
                    <a:pt x="31" y="2023"/>
                  </a:lnTo>
                  <a:lnTo>
                    <a:pt x="59" y="1911"/>
                  </a:lnTo>
                  <a:lnTo>
                    <a:pt x="135" y="1837"/>
                  </a:lnTo>
                  <a:lnTo>
                    <a:pt x="268" y="1733"/>
                  </a:lnTo>
                  <a:lnTo>
                    <a:pt x="403" y="1632"/>
                  </a:lnTo>
                  <a:lnTo>
                    <a:pt x="483" y="1557"/>
                  </a:lnTo>
                  <a:lnTo>
                    <a:pt x="460" y="1521"/>
                  </a:lnTo>
                  <a:lnTo>
                    <a:pt x="383" y="1456"/>
                  </a:lnTo>
                  <a:lnTo>
                    <a:pt x="302" y="1389"/>
                  </a:lnTo>
                  <a:lnTo>
                    <a:pt x="263" y="1337"/>
                  </a:lnTo>
                  <a:lnTo>
                    <a:pt x="269" y="1319"/>
                  </a:lnTo>
                  <a:lnTo>
                    <a:pt x="286" y="1316"/>
                  </a:lnTo>
                  <a:lnTo>
                    <a:pt x="300" y="1313"/>
                  </a:lnTo>
                  <a:lnTo>
                    <a:pt x="306" y="1294"/>
                  </a:lnTo>
                  <a:lnTo>
                    <a:pt x="301" y="1259"/>
                  </a:lnTo>
                  <a:lnTo>
                    <a:pt x="291" y="1251"/>
                  </a:lnTo>
                  <a:lnTo>
                    <a:pt x="284" y="1242"/>
                  </a:lnTo>
                  <a:lnTo>
                    <a:pt x="283" y="1231"/>
                  </a:lnTo>
                  <a:lnTo>
                    <a:pt x="284" y="1207"/>
                  </a:lnTo>
                  <a:lnTo>
                    <a:pt x="313" y="1015"/>
                  </a:lnTo>
                  <a:lnTo>
                    <a:pt x="330" y="907"/>
                  </a:lnTo>
                  <a:lnTo>
                    <a:pt x="334" y="862"/>
                  </a:lnTo>
                  <a:lnTo>
                    <a:pt x="336" y="825"/>
                  </a:lnTo>
                  <a:lnTo>
                    <a:pt x="313" y="679"/>
                  </a:lnTo>
                  <a:lnTo>
                    <a:pt x="301" y="602"/>
                  </a:lnTo>
                  <a:lnTo>
                    <a:pt x="297" y="568"/>
                  </a:lnTo>
                  <a:lnTo>
                    <a:pt x="297" y="537"/>
                  </a:lnTo>
                  <a:lnTo>
                    <a:pt x="328" y="365"/>
                  </a:lnTo>
                  <a:lnTo>
                    <a:pt x="380" y="207"/>
                  </a:lnTo>
                  <a:lnTo>
                    <a:pt x="467" y="82"/>
                  </a:lnTo>
                  <a:lnTo>
                    <a:pt x="521" y="29"/>
                  </a:lnTo>
                  <a:lnTo>
                    <a:pt x="571" y="0"/>
                  </a:lnTo>
                  <a:lnTo>
                    <a:pt x="602" y="13"/>
                  </a:lnTo>
                  <a:lnTo>
                    <a:pt x="632" y="39"/>
                  </a:lnTo>
                  <a:lnTo>
                    <a:pt x="716" y="85"/>
                  </a:lnTo>
                  <a:lnTo>
                    <a:pt x="746" y="74"/>
                  </a:lnTo>
                  <a:lnTo>
                    <a:pt x="778" y="62"/>
                  </a:lnTo>
                  <a:lnTo>
                    <a:pt x="825" y="97"/>
                  </a:lnTo>
                  <a:lnTo>
                    <a:pt x="878" y="160"/>
                  </a:lnTo>
                  <a:lnTo>
                    <a:pt x="961" y="305"/>
                  </a:lnTo>
                  <a:lnTo>
                    <a:pt x="1008" y="468"/>
                  </a:lnTo>
                  <a:lnTo>
                    <a:pt x="1045" y="643"/>
                  </a:lnTo>
                  <a:lnTo>
                    <a:pt x="1089" y="994"/>
                  </a:lnTo>
                  <a:lnTo>
                    <a:pt x="1098" y="1270"/>
                  </a:lnTo>
                  <a:lnTo>
                    <a:pt x="1103" y="1366"/>
                  </a:lnTo>
                  <a:lnTo>
                    <a:pt x="1105" y="1421"/>
                  </a:lnTo>
                  <a:lnTo>
                    <a:pt x="1105" y="1444"/>
                  </a:lnTo>
                  <a:lnTo>
                    <a:pt x="1104" y="1467"/>
                  </a:lnTo>
                  <a:lnTo>
                    <a:pt x="1096" y="1501"/>
                  </a:lnTo>
                  <a:lnTo>
                    <a:pt x="1089" y="1538"/>
                  </a:lnTo>
                  <a:lnTo>
                    <a:pt x="1105" y="1571"/>
                  </a:lnTo>
                  <a:lnTo>
                    <a:pt x="1135" y="1606"/>
                  </a:lnTo>
                  <a:lnTo>
                    <a:pt x="1196" y="1658"/>
                  </a:lnTo>
                  <a:lnTo>
                    <a:pt x="1348" y="1785"/>
                  </a:lnTo>
                  <a:lnTo>
                    <a:pt x="1612" y="2325"/>
                  </a:lnTo>
                  <a:lnTo>
                    <a:pt x="1619" y="2437"/>
                  </a:lnTo>
                  <a:lnTo>
                    <a:pt x="1612" y="2454"/>
                  </a:lnTo>
                  <a:lnTo>
                    <a:pt x="1611" y="2487"/>
                  </a:lnTo>
                  <a:lnTo>
                    <a:pt x="1611" y="2513"/>
                  </a:lnTo>
                  <a:lnTo>
                    <a:pt x="1612" y="2552"/>
                  </a:lnTo>
                  <a:lnTo>
                    <a:pt x="1623" y="2887"/>
                  </a:lnTo>
                  <a:lnTo>
                    <a:pt x="1626" y="3034"/>
                  </a:lnTo>
                  <a:lnTo>
                    <a:pt x="1626" y="3059"/>
                  </a:lnTo>
                  <a:lnTo>
                    <a:pt x="1625" y="3079"/>
                  </a:lnTo>
                  <a:lnTo>
                    <a:pt x="1619" y="3098"/>
                  </a:lnTo>
                  <a:lnTo>
                    <a:pt x="787" y="3111"/>
                  </a:lnTo>
                  <a:lnTo>
                    <a:pt x="577" y="3111"/>
                  </a:lnTo>
                  <a:lnTo>
                    <a:pt x="476" y="3111"/>
                  </a:lnTo>
                  <a:lnTo>
                    <a:pt x="377" y="3108"/>
                  </a:lnTo>
                  <a:lnTo>
                    <a:pt x="31" y="3081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68" name="Freeform 13"/>
            <p:cNvSpPr>
              <a:spLocks/>
            </p:cNvSpPr>
            <p:nvPr/>
          </p:nvSpPr>
          <p:spPr bwMode="auto">
            <a:xfrm>
              <a:off x="3226" y="2092"/>
              <a:ext cx="838" cy="1067"/>
            </a:xfrm>
            <a:custGeom>
              <a:avLst/>
              <a:gdLst>
                <a:gd name="T0" fmla="*/ 1 w 1675"/>
                <a:gd name="T1" fmla="*/ 0 h 3203"/>
                <a:gd name="T2" fmla="*/ 1 w 1675"/>
                <a:gd name="T3" fmla="*/ 0 h 3203"/>
                <a:gd name="T4" fmla="*/ 1 w 1675"/>
                <a:gd name="T5" fmla="*/ 0 h 3203"/>
                <a:gd name="T6" fmla="*/ 1 w 1675"/>
                <a:gd name="T7" fmla="*/ 0 h 3203"/>
                <a:gd name="T8" fmla="*/ 1 w 1675"/>
                <a:gd name="T9" fmla="*/ 0 h 3203"/>
                <a:gd name="T10" fmla="*/ 1 w 1675"/>
                <a:gd name="T11" fmla="*/ 0 h 3203"/>
                <a:gd name="T12" fmla="*/ 1 w 1675"/>
                <a:gd name="T13" fmla="*/ 0 h 3203"/>
                <a:gd name="T14" fmla="*/ 1 w 1675"/>
                <a:gd name="T15" fmla="*/ 0 h 3203"/>
                <a:gd name="T16" fmla="*/ 1 w 1675"/>
                <a:gd name="T17" fmla="*/ 0 h 3203"/>
                <a:gd name="T18" fmla="*/ 1 w 1675"/>
                <a:gd name="T19" fmla="*/ 0 h 3203"/>
                <a:gd name="T20" fmla="*/ 1 w 1675"/>
                <a:gd name="T21" fmla="*/ 0 h 3203"/>
                <a:gd name="T22" fmla="*/ 1 w 1675"/>
                <a:gd name="T23" fmla="*/ 0 h 3203"/>
                <a:gd name="T24" fmla="*/ 1 w 1675"/>
                <a:gd name="T25" fmla="*/ 0 h 3203"/>
                <a:gd name="T26" fmla="*/ 1 w 1675"/>
                <a:gd name="T27" fmla="*/ 0 h 3203"/>
                <a:gd name="T28" fmla="*/ 1 w 1675"/>
                <a:gd name="T29" fmla="*/ 0 h 3203"/>
                <a:gd name="T30" fmla="*/ 1 w 1675"/>
                <a:gd name="T31" fmla="*/ 0 h 3203"/>
                <a:gd name="T32" fmla="*/ 1 w 1675"/>
                <a:gd name="T33" fmla="*/ 0 h 3203"/>
                <a:gd name="T34" fmla="*/ 1 w 1675"/>
                <a:gd name="T35" fmla="*/ 0 h 3203"/>
                <a:gd name="T36" fmla="*/ 1 w 1675"/>
                <a:gd name="T37" fmla="*/ 0 h 3203"/>
                <a:gd name="T38" fmla="*/ 1 w 1675"/>
                <a:gd name="T39" fmla="*/ 0 h 3203"/>
                <a:gd name="T40" fmla="*/ 1 w 1675"/>
                <a:gd name="T41" fmla="*/ 0 h 3203"/>
                <a:gd name="T42" fmla="*/ 1 w 1675"/>
                <a:gd name="T43" fmla="*/ 0 h 3203"/>
                <a:gd name="T44" fmla="*/ 1 w 1675"/>
                <a:gd name="T45" fmla="*/ 0 h 3203"/>
                <a:gd name="T46" fmla="*/ 1 w 1675"/>
                <a:gd name="T47" fmla="*/ 0 h 3203"/>
                <a:gd name="T48" fmla="*/ 1 w 1675"/>
                <a:gd name="T49" fmla="*/ 0 h 3203"/>
                <a:gd name="T50" fmla="*/ 1 w 1675"/>
                <a:gd name="T51" fmla="*/ 0 h 3203"/>
                <a:gd name="T52" fmla="*/ 1 w 1675"/>
                <a:gd name="T53" fmla="*/ 0 h 3203"/>
                <a:gd name="T54" fmla="*/ 1 w 1675"/>
                <a:gd name="T55" fmla="*/ 0 h 3203"/>
                <a:gd name="T56" fmla="*/ 1 w 1675"/>
                <a:gd name="T57" fmla="*/ 0 h 3203"/>
                <a:gd name="T58" fmla="*/ 1 w 1675"/>
                <a:gd name="T59" fmla="*/ 0 h 3203"/>
                <a:gd name="T60" fmla="*/ 1 w 1675"/>
                <a:gd name="T61" fmla="*/ 0 h 3203"/>
                <a:gd name="T62" fmla="*/ 1 w 1675"/>
                <a:gd name="T63" fmla="*/ 0 h 3203"/>
                <a:gd name="T64" fmla="*/ 1 w 1675"/>
                <a:gd name="T65" fmla="*/ 0 h 3203"/>
                <a:gd name="T66" fmla="*/ 1 w 1675"/>
                <a:gd name="T67" fmla="*/ 0 h 3203"/>
                <a:gd name="T68" fmla="*/ 1 w 1675"/>
                <a:gd name="T69" fmla="*/ 0 h 3203"/>
                <a:gd name="T70" fmla="*/ 1 w 1675"/>
                <a:gd name="T71" fmla="*/ 0 h 3203"/>
                <a:gd name="T72" fmla="*/ 1 w 1675"/>
                <a:gd name="T73" fmla="*/ 0 h 3203"/>
                <a:gd name="T74" fmla="*/ 1 w 1675"/>
                <a:gd name="T75" fmla="*/ 0 h 3203"/>
                <a:gd name="T76" fmla="*/ 1 w 1675"/>
                <a:gd name="T77" fmla="*/ 0 h 3203"/>
                <a:gd name="T78" fmla="*/ 1 w 1675"/>
                <a:gd name="T79" fmla="*/ 0 h 3203"/>
                <a:gd name="T80" fmla="*/ 1 w 1675"/>
                <a:gd name="T81" fmla="*/ 0 h 3203"/>
                <a:gd name="T82" fmla="*/ 1 w 1675"/>
                <a:gd name="T83" fmla="*/ 0 h 320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675"/>
                <a:gd name="T127" fmla="*/ 0 h 3203"/>
                <a:gd name="T128" fmla="*/ 1675 w 1675"/>
                <a:gd name="T129" fmla="*/ 3203 h 3203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675" h="3203">
                  <a:moveTo>
                    <a:pt x="1588" y="3157"/>
                  </a:moveTo>
                  <a:lnTo>
                    <a:pt x="1620" y="3144"/>
                  </a:lnTo>
                  <a:lnTo>
                    <a:pt x="1645" y="3104"/>
                  </a:lnTo>
                  <a:lnTo>
                    <a:pt x="1672" y="2962"/>
                  </a:lnTo>
                  <a:lnTo>
                    <a:pt x="1675" y="2870"/>
                  </a:lnTo>
                  <a:lnTo>
                    <a:pt x="1675" y="2818"/>
                  </a:lnTo>
                  <a:lnTo>
                    <a:pt x="1673" y="2762"/>
                  </a:lnTo>
                  <a:lnTo>
                    <a:pt x="1653" y="2522"/>
                  </a:lnTo>
                  <a:lnTo>
                    <a:pt x="1572" y="2036"/>
                  </a:lnTo>
                  <a:lnTo>
                    <a:pt x="1523" y="1840"/>
                  </a:lnTo>
                  <a:lnTo>
                    <a:pt x="1474" y="1701"/>
                  </a:lnTo>
                  <a:lnTo>
                    <a:pt x="1453" y="1673"/>
                  </a:lnTo>
                  <a:lnTo>
                    <a:pt x="1418" y="1651"/>
                  </a:lnTo>
                  <a:lnTo>
                    <a:pt x="1351" y="1619"/>
                  </a:lnTo>
                  <a:lnTo>
                    <a:pt x="1164" y="1505"/>
                  </a:lnTo>
                  <a:lnTo>
                    <a:pt x="1056" y="1437"/>
                  </a:lnTo>
                  <a:lnTo>
                    <a:pt x="1000" y="1394"/>
                  </a:lnTo>
                  <a:lnTo>
                    <a:pt x="960" y="1342"/>
                  </a:lnTo>
                  <a:lnTo>
                    <a:pt x="941" y="1226"/>
                  </a:lnTo>
                  <a:lnTo>
                    <a:pt x="941" y="1193"/>
                  </a:lnTo>
                  <a:lnTo>
                    <a:pt x="941" y="1158"/>
                  </a:lnTo>
                  <a:lnTo>
                    <a:pt x="951" y="1105"/>
                  </a:lnTo>
                  <a:lnTo>
                    <a:pt x="1024" y="966"/>
                  </a:lnTo>
                  <a:lnTo>
                    <a:pt x="1058" y="836"/>
                  </a:lnTo>
                  <a:lnTo>
                    <a:pt x="1080" y="703"/>
                  </a:lnTo>
                  <a:lnTo>
                    <a:pt x="1077" y="676"/>
                  </a:lnTo>
                  <a:lnTo>
                    <a:pt x="1067" y="656"/>
                  </a:lnTo>
                  <a:lnTo>
                    <a:pt x="1050" y="604"/>
                  </a:lnTo>
                  <a:lnTo>
                    <a:pt x="1050" y="526"/>
                  </a:lnTo>
                  <a:lnTo>
                    <a:pt x="1045" y="429"/>
                  </a:lnTo>
                  <a:lnTo>
                    <a:pt x="1016" y="261"/>
                  </a:lnTo>
                  <a:lnTo>
                    <a:pt x="987" y="205"/>
                  </a:lnTo>
                  <a:lnTo>
                    <a:pt x="940" y="143"/>
                  </a:lnTo>
                  <a:lnTo>
                    <a:pt x="842" y="52"/>
                  </a:lnTo>
                  <a:lnTo>
                    <a:pt x="749" y="17"/>
                  </a:lnTo>
                  <a:lnTo>
                    <a:pt x="650" y="0"/>
                  </a:lnTo>
                  <a:lnTo>
                    <a:pt x="634" y="1"/>
                  </a:lnTo>
                  <a:lnTo>
                    <a:pt x="615" y="10"/>
                  </a:lnTo>
                  <a:lnTo>
                    <a:pt x="573" y="39"/>
                  </a:lnTo>
                  <a:lnTo>
                    <a:pt x="497" y="110"/>
                  </a:lnTo>
                  <a:lnTo>
                    <a:pt x="462" y="195"/>
                  </a:lnTo>
                  <a:lnTo>
                    <a:pt x="429" y="292"/>
                  </a:lnTo>
                  <a:lnTo>
                    <a:pt x="423" y="352"/>
                  </a:lnTo>
                  <a:lnTo>
                    <a:pt x="423" y="393"/>
                  </a:lnTo>
                  <a:lnTo>
                    <a:pt x="423" y="415"/>
                  </a:lnTo>
                  <a:lnTo>
                    <a:pt x="423" y="441"/>
                  </a:lnTo>
                  <a:lnTo>
                    <a:pt x="425" y="532"/>
                  </a:lnTo>
                  <a:lnTo>
                    <a:pt x="425" y="569"/>
                  </a:lnTo>
                  <a:lnTo>
                    <a:pt x="424" y="599"/>
                  </a:lnTo>
                  <a:lnTo>
                    <a:pt x="405" y="644"/>
                  </a:lnTo>
                  <a:lnTo>
                    <a:pt x="386" y="689"/>
                  </a:lnTo>
                  <a:lnTo>
                    <a:pt x="415" y="880"/>
                  </a:lnTo>
                  <a:lnTo>
                    <a:pt x="450" y="963"/>
                  </a:lnTo>
                  <a:lnTo>
                    <a:pt x="486" y="1040"/>
                  </a:lnTo>
                  <a:lnTo>
                    <a:pt x="516" y="1193"/>
                  </a:lnTo>
                  <a:lnTo>
                    <a:pt x="530" y="1232"/>
                  </a:lnTo>
                  <a:lnTo>
                    <a:pt x="575" y="1317"/>
                  </a:lnTo>
                  <a:lnTo>
                    <a:pt x="531" y="1356"/>
                  </a:lnTo>
                  <a:lnTo>
                    <a:pt x="461" y="1397"/>
                  </a:lnTo>
                  <a:lnTo>
                    <a:pt x="431" y="1401"/>
                  </a:lnTo>
                  <a:lnTo>
                    <a:pt x="391" y="1392"/>
                  </a:lnTo>
                  <a:lnTo>
                    <a:pt x="353" y="1381"/>
                  </a:lnTo>
                  <a:lnTo>
                    <a:pt x="321" y="1378"/>
                  </a:lnTo>
                  <a:lnTo>
                    <a:pt x="282" y="1382"/>
                  </a:lnTo>
                  <a:lnTo>
                    <a:pt x="254" y="1382"/>
                  </a:lnTo>
                  <a:lnTo>
                    <a:pt x="239" y="1382"/>
                  </a:lnTo>
                  <a:lnTo>
                    <a:pt x="224" y="1381"/>
                  </a:lnTo>
                  <a:lnTo>
                    <a:pt x="165" y="1379"/>
                  </a:lnTo>
                  <a:lnTo>
                    <a:pt x="142" y="1379"/>
                  </a:lnTo>
                  <a:lnTo>
                    <a:pt x="123" y="1385"/>
                  </a:lnTo>
                  <a:lnTo>
                    <a:pt x="112" y="1417"/>
                  </a:lnTo>
                  <a:lnTo>
                    <a:pt x="107" y="1482"/>
                  </a:lnTo>
                  <a:lnTo>
                    <a:pt x="94" y="1593"/>
                  </a:lnTo>
                  <a:lnTo>
                    <a:pt x="64" y="1686"/>
                  </a:lnTo>
                  <a:lnTo>
                    <a:pt x="46" y="1789"/>
                  </a:lnTo>
                  <a:lnTo>
                    <a:pt x="3" y="2317"/>
                  </a:lnTo>
                  <a:lnTo>
                    <a:pt x="0" y="2815"/>
                  </a:lnTo>
                  <a:lnTo>
                    <a:pt x="3" y="3176"/>
                  </a:lnTo>
                  <a:lnTo>
                    <a:pt x="316" y="3199"/>
                  </a:lnTo>
                  <a:lnTo>
                    <a:pt x="493" y="3203"/>
                  </a:lnTo>
                  <a:lnTo>
                    <a:pt x="587" y="3203"/>
                  </a:lnTo>
                  <a:lnTo>
                    <a:pt x="636" y="3203"/>
                  </a:lnTo>
                  <a:lnTo>
                    <a:pt x="686" y="3203"/>
                  </a:lnTo>
                  <a:lnTo>
                    <a:pt x="1588" y="3157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69" name="Freeform 14"/>
            <p:cNvSpPr>
              <a:spLocks/>
            </p:cNvSpPr>
            <p:nvPr/>
          </p:nvSpPr>
          <p:spPr bwMode="auto">
            <a:xfrm>
              <a:off x="1547" y="2214"/>
              <a:ext cx="811" cy="966"/>
            </a:xfrm>
            <a:custGeom>
              <a:avLst/>
              <a:gdLst>
                <a:gd name="T0" fmla="*/ 1 w 1621"/>
                <a:gd name="T1" fmla="*/ 0 h 2897"/>
                <a:gd name="T2" fmla="*/ 1 w 1621"/>
                <a:gd name="T3" fmla="*/ 0 h 2897"/>
                <a:gd name="T4" fmla="*/ 1 w 1621"/>
                <a:gd name="T5" fmla="*/ 0 h 2897"/>
                <a:gd name="T6" fmla="*/ 1 w 1621"/>
                <a:gd name="T7" fmla="*/ 0 h 2897"/>
                <a:gd name="T8" fmla="*/ 1 w 1621"/>
                <a:gd name="T9" fmla="*/ 0 h 2897"/>
                <a:gd name="T10" fmla="*/ 1 w 1621"/>
                <a:gd name="T11" fmla="*/ 0 h 2897"/>
                <a:gd name="T12" fmla="*/ 1 w 1621"/>
                <a:gd name="T13" fmla="*/ 0 h 2897"/>
                <a:gd name="T14" fmla="*/ 1 w 1621"/>
                <a:gd name="T15" fmla="*/ 0 h 2897"/>
                <a:gd name="T16" fmla="*/ 1 w 1621"/>
                <a:gd name="T17" fmla="*/ 0 h 2897"/>
                <a:gd name="T18" fmla="*/ 1 w 1621"/>
                <a:gd name="T19" fmla="*/ 0 h 2897"/>
                <a:gd name="T20" fmla="*/ 1 w 1621"/>
                <a:gd name="T21" fmla="*/ 0 h 2897"/>
                <a:gd name="T22" fmla="*/ 1 w 1621"/>
                <a:gd name="T23" fmla="*/ 0 h 2897"/>
                <a:gd name="T24" fmla="*/ 1 w 1621"/>
                <a:gd name="T25" fmla="*/ 0 h 2897"/>
                <a:gd name="T26" fmla="*/ 1 w 1621"/>
                <a:gd name="T27" fmla="*/ 0 h 2897"/>
                <a:gd name="T28" fmla="*/ 1 w 1621"/>
                <a:gd name="T29" fmla="*/ 0 h 2897"/>
                <a:gd name="T30" fmla="*/ 1 w 1621"/>
                <a:gd name="T31" fmla="*/ 0 h 2897"/>
                <a:gd name="T32" fmla="*/ 1 w 1621"/>
                <a:gd name="T33" fmla="*/ 0 h 2897"/>
                <a:gd name="T34" fmla="*/ 1 w 1621"/>
                <a:gd name="T35" fmla="*/ 0 h 2897"/>
                <a:gd name="T36" fmla="*/ 1 w 1621"/>
                <a:gd name="T37" fmla="*/ 0 h 2897"/>
                <a:gd name="T38" fmla="*/ 1 w 1621"/>
                <a:gd name="T39" fmla="*/ 0 h 2897"/>
                <a:gd name="T40" fmla="*/ 1 w 1621"/>
                <a:gd name="T41" fmla="*/ 0 h 2897"/>
                <a:gd name="T42" fmla="*/ 1 w 1621"/>
                <a:gd name="T43" fmla="*/ 0 h 2897"/>
                <a:gd name="T44" fmla="*/ 1 w 1621"/>
                <a:gd name="T45" fmla="*/ 0 h 2897"/>
                <a:gd name="T46" fmla="*/ 1 w 1621"/>
                <a:gd name="T47" fmla="*/ 0 h 2897"/>
                <a:gd name="T48" fmla="*/ 1 w 1621"/>
                <a:gd name="T49" fmla="*/ 0 h 2897"/>
                <a:gd name="T50" fmla="*/ 1 w 1621"/>
                <a:gd name="T51" fmla="*/ 0 h 2897"/>
                <a:gd name="T52" fmla="*/ 1 w 1621"/>
                <a:gd name="T53" fmla="*/ 0 h 2897"/>
                <a:gd name="T54" fmla="*/ 1 w 1621"/>
                <a:gd name="T55" fmla="*/ 0 h 2897"/>
                <a:gd name="T56" fmla="*/ 1 w 1621"/>
                <a:gd name="T57" fmla="*/ 0 h 2897"/>
                <a:gd name="T58" fmla="*/ 1 w 1621"/>
                <a:gd name="T59" fmla="*/ 0 h 2897"/>
                <a:gd name="T60" fmla="*/ 1 w 1621"/>
                <a:gd name="T61" fmla="*/ 0 h 2897"/>
                <a:gd name="T62" fmla="*/ 0 w 1621"/>
                <a:gd name="T63" fmla="*/ 0 h 2897"/>
                <a:gd name="T64" fmla="*/ 1 w 1621"/>
                <a:gd name="T65" fmla="*/ 0 h 2897"/>
                <a:gd name="T66" fmla="*/ 1 w 1621"/>
                <a:gd name="T67" fmla="*/ 0 h 2897"/>
                <a:gd name="T68" fmla="*/ 1 w 1621"/>
                <a:gd name="T69" fmla="*/ 0 h 2897"/>
                <a:gd name="T70" fmla="*/ 1 w 1621"/>
                <a:gd name="T71" fmla="*/ 0 h 289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621"/>
                <a:gd name="T109" fmla="*/ 0 h 2897"/>
                <a:gd name="T110" fmla="*/ 1621 w 1621"/>
                <a:gd name="T111" fmla="*/ 2897 h 2897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621" h="2897">
                  <a:moveTo>
                    <a:pt x="1621" y="2890"/>
                  </a:moveTo>
                  <a:lnTo>
                    <a:pt x="1621" y="2770"/>
                  </a:lnTo>
                  <a:lnTo>
                    <a:pt x="1617" y="2614"/>
                  </a:lnTo>
                  <a:lnTo>
                    <a:pt x="1595" y="2246"/>
                  </a:lnTo>
                  <a:lnTo>
                    <a:pt x="1553" y="1882"/>
                  </a:lnTo>
                  <a:lnTo>
                    <a:pt x="1522" y="1733"/>
                  </a:lnTo>
                  <a:lnTo>
                    <a:pt x="1481" y="1619"/>
                  </a:lnTo>
                  <a:lnTo>
                    <a:pt x="1431" y="1539"/>
                  </a:lnTo>
                  <a:lnTo>
                    <a:pt x="1368" y="1473"/>
                  </a:lnTo>
                  <a:lnTo>
                    <a:pt x="1275" y="1440"/>
                  </a:lnTo>
                  <a:lnTo>
                    <a:pt x="1181" y="1407"/>
                  </a:lnTo>
                  <a:lnTo>
                    <a:pt x="1052" y="1342"/>
                  </a:lnTo>
                  <a:lnTo>
                    <a:pt x="981" y="1300"/>
                  </a:lnTo>
                  <a:lnTo>
                    <a:pt x="937" y="1249"/>
                  </a:lnTo>
                  <a:lnTo>
                    <a:pt x="920" y="1197"/>
                  </a:lnTo>
                  <a:lnTo>
                    <a:pt x="920" y="1171"/>
                  </a:lnTo>
                  <a:lnTo>
                    <a:pt x="929" y="1139"/>
                  </a:lnTo>
                  <a:lnTo>
                    <a:pt x="1021" y="955"/>
                  </a:lnTo>
                  <a:lnTo>
                    <a:pt x="1055" y="851"/>
                  </a:lnTo>
                  <a:lnTo>
                    <a:pt x="1078" y="738"/>
                  </a:lnTo>
                  <a:lnTo>
                    <a:pt x="1078" y="700"/>
                  </a:lnTo>
                  <a:lnTo>
                    <a:pt x="1078" y="676"/>
                  </a:lnTo>
                  <a:lnTo>
                    <a:pt x="1076" y="645"/>
                  </a:lnTo>
                  <a:lnTo>
                    <a:pt x="1067" y="505"/>
                  </a:lnTo>
                  <a:lnTo>
                    <a:pt x="1034" y="279"/>
                  </a:lnTo>
                  <a:lnTo>
                    <a:pt x="939" y="128"/>
                  </a:lnTo>
                  <a:lnTo>
                    <a:pt x="826" y="7"/>
                  </a:lnTo>
                  <a:lnTo>
                    <a:pt x="808" y="3"/>
                  </a:lnTo>
                  <a:lnTo>
                    <a:pt x="787" y="1"/>
                  </a:lnTo>
                  <a:lnTo>
                    <a:pt x="743" y="16"/>
                  </a:lnTo>
                  <a:lnTo>
                    <a:pt x="716" y="37"/>
                  </a:lnTo>
                  <a:lnTo>
                    <a:pt x="723" y="53"/>
                  </a:lnTo>
                  <a:lnTo>
                    <a:pt x="695" y="22"/>
                  </a:lnTo>
                  <a:lnTo>
                    <a:pt x="657" y="3"/>
                  </a:lnTo>
                  <a:lnTo>
                    <a:pt x="638" y="0"/>
                  </a:lnTo>
                  <a:lnTo>
                    <a:pt x="621" y="10"/>
                  </a:lnTo>
                  <a:lnTo>
                    <a:pt x="533" y="108"/>
                  </a:lnTo>
                  <a:lnTo>
                    <a:pt x="451" y="222"/>
                  </a:lnTo>
                  <a:lnTo>
                    <a:pt x="442" y="416"/>
                  </a:lnTo>
                  <a:lnTo>
                    <a:pt x="442" y="540"/>
                  </a:lnTo>
                  <a:lnTo>
                    <a:pt x="439" y="621"/>
                  </a:lnTo>
                  <a:lnTo>
                    <a:pt x="423" y="661"/>
                  </a:lnTo>
                  <a:lnTo>
                    <a:pt x="408" y="703"/>
                  </a:lnTo>
                  <a:lnTo>
                    <a:pt x="408" y="731"/>
                  </a:lnTo>
                  <a:lnTo>
                    <a:pt x="405" y="752"/>
                  </a:lnTo>
                  <a:lnTo>
                    <a:pt x="405" y="773"/>
                  </a:lnTo>
                  <a:lnTo>
                    <a:pt x="406" y="804"/>
                  </a:lnTo>
                  <a:lnTo>
                    <a:pt x="442" y="875"/>
                  </a:lnTo>
                  <a:lnTo>
                    <a:pt x="480" y="947"/>
                  </a:lnTo>
                  <a:lnTo>
                    <a:pt x="528" y="1072"/>
                  </a:lnTo>
                  <a:lnTo>
                    <a:pt x="545" y="1135"/>
                  </a:lnTo>
                  <a:lnTo>
                    <a:pt x="542" y="1164"/>
                  </a:lnTo>
                  <a:lnTo>
                    <a:pt x="544" y="1190"/>
                  </a:lnTo>
                  <a:lnTo>
                    <a:pt x="545" y="1228"/>
                  </a:lnTo>
                  <a:lnTo>
                    <a:pt x="539" y="1265"/>
                  </a:lnTo>
                  <a:lnTo>
                    <a:pt x="521" y="1293"/>
                  </a:lnTo>
                  <a:lnTo>
                    <a:pt x="414" y="1373"/>
                  </a:lnTo>
                  <a:lnTo>
                    <a:pt x="315" y="1379"/>
                  </a:lnTo>
                  <a:lnTo>
                    <a:pt x="198" y="1401"/>
                  </a:lnTo>
                  <a:lnTo>
                    <a:pt x="74" y="1493"/>
                  </a:lnTo>
                  <a:lnTo>
                    <a:pt x="41" y="1626"/>
                  </a:lnTo>
                  <a:lnTo>
                    <a:pt x="20" y="1771"/>
                  </a:lnTo>
                  <a:lnTo>
                    <a:pt x="8" y="2012"/>
                  </a:lnTo>
                  <a:lnTo>
                    <a:pt x="0" y="2260"/>
                  </a:lnTo>
                  <a:lnTo>
                    <a:pt x="10" y="2569"/>
                  </a:lnTo>
                  <a:lnTo>
                    <a:pt x="18" y="2735"/>
                  </a:lnTo>
                  <a:lnTo>
                    <a:pt x="19" y="2812"/>
                  </a:lnTo>
                  <a:lnTo>
                    <a:pt x="19" y="2847"/>
                  </a:lnTo>
                  <a:lnTo>
                    <a:pt x="20" y="2883"/>
                  </a:lnTo>
                  <a:lnTo>
                    <a:pt x="819" y="2897"/>
                  </a:lnTo>
                  <a:lnTo>
                    <a:pt x="1370" y="2897"/>
                  </a:lnTo>
                  <a:lnTo>
                    <a:pt x="1621" y="289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70" name="Freeform 15"/>
            <p:cNvSpPr>
              <a:spLocks/>
            </p:cNvSpPr>
            <p:nvPr/>
          </p:nvSpPr>
          <p:spPr bwMode="auto">
            <a:xfrm>
              <a:off x="2014" y="2446"/>
              <a:ext cx="784" cy="733"/>
            </a:xfrm>
            <a:custGeom>
              <a:avLst/>
              <a:gdLst>
                <a:gd name="T0" fmla="*/ 0 w 1568"/>
                <a:gd name="T1" fmla="*/ 0 h 2197"/>
                <a:gd name="T2" fmla="*/ 1 w 1568"/>
                <a:gd name="T3" fmla="*/ 0 h 2197"/>
                <a:gd name="T4" fmla="*/ 1 w 1568"/>
                <a:gd name="T5" fmla="*/ 0 h 2197"/>
                <a:gd name="T6" fmla="*/ 1 w 1568"/>
                <a:gd name="T7" fmla="*/ 0 h 2197"/>
                <a:gd name="T8" fmla="*/ 1 w 1568"/>
                <a:gd name="T9" fmla="*/ 0 h 2197"/>
                <a:gd name="T10" fmla="*/ 1 w 1568"/>
                <a:gd name="T11" fmla="*/ 0 h 2197"/>
                <a:gd name="T12" fmla="*/ 1 w 1568"/>
                <a:gd name="T13" fmla="*/ 0 h 2197"/>
                <a:gd name="T14" fmla="*/ 1 w 1568"/>
                <a:gd name="T15" fmla="*/ 0 h 2197"/>
                <a:gd name="T16" fmla="*/ 1 w 1568"/>
                <a:gd name="T17" fmla="*/ 0 h 2197"/>
                <a:gd name="T18" fmla="*/ 1 w 1568"/>
                <a:gd name="T19" fmla="*/ 0 h 2197"/>
                <a:gd name="T20" fmla="*/ 1 w 1568"/>
                <a:gd name="T21" fmla="*/ 0 h 2197"/>
                <a:gd name="T22" fmla="*/ 1 w 1568"/>
                <a:gd name="T23" fmla="*/ 0 h 2197"/>
                <a:gd name="T24" fmla="*/ 1 w 1568"/>
                <a:gd name="T25" fmla="*/ 0 h 2197"/>
                <a:gd name="T26" fmla="*/ 1 w 1568"/>
                <a:gd name="T27" fmla="*/ 0 h 2197"/>
                <a:gd name="T28" fmla="*/ 1 w 1568"/>
                <a:gd name="T29" fmla="*/ 0 h 2197"/>
                <a:gd name="T30" fmla="*/ 1 w 1568"/>
                <a:gd name="T31" fmla="*/ 0 h 2197"/>
                <a:gd name="T32" fmla="*/ 1 w 1568"/>
                <a:gd name="T33" fmla="*/ 0 h 2197"/>
                <a:gd name="T34" fmla="*/ 1 w 1568"/>
                <a:gd name="T35" fmla="*/ 0 h 2197"/>
                <a:gd name="T36" fmla="*/ 1 w 1568"/>
                <a:gd name="T37" fmla="*/ 0 h 2197"/>
                <a:gd name="T38" fmla="*/ 1 w 1568"/>
                <a:gd name="T39" fmla="*/ 0 h 2197"/>
                <a:gd name="T40" fmla="*/ 1 w 1568"/>
                <a:gd name="T41" fmla="*/ 0 h 2197"/>
                <a:gd name="T42" fmla="*/ 1 w 1568"/>
                <a:gd name="T43" fmla="*/ 0 h 2197"/>
                <a:gd name="T44" fmla="*/ 1 w 1568"/>
                <a:gd name="T45" fmla="*/ 0 h 2197"/>
                <a:gd name="T46" fmla="*/ 1 w 1568"/>
                <a:gd name="T47" fmla="*/ 0 h 2197"/>
                <a:gd name="T48" fmla="*/ 1 w 1568"/>
                <a:gd name="T49" fmla="*/ 0 h 2197"/>
                <a:gd name="T50" fmla="*/ 1 w 1568"/>
                <a:gd name="T51" fmla="*/ 0 h 2197"/>
                <a:gd name="T52" fmla="*/ 1 w 1568"/>
                <a:gd name="T53" fmla="*/ 0 h 2197"/>
                <a:gd name="T54" fmla="*/ 1 w 1568"/>
                <a:gd name="T55" fmla="*/ 0 h 2197"/>
                <a:gd name="T56" fmla="*/ 1 w 1568"/>
                <a:gd name="T57" fmla="*/ 0 h 2197"/>
                <a:gd name="T58" fmla="*/ 1 w 1568"/>
                <a:gd name="T59" fmla="*/ 0 h 2197"/>
                <a:gd name="T60" fmla="*/ 1 w 1568"/>
                <a:gd name="T61" fmla="*/ 0 h 2197"/>
                <a:gd name="T62" fmla="*/ 1 w 1568"/>
                <a:gd name="T63" fmla="*/ 0 h 2197"/>
                <a:gd name="T64" fmla="*/ 1 w 1568"/>
                <a:gd name="T65" fmla="*/ 0 h 2197"/>
                <a:gd name="T66" fmla="*/ 0 w 1568"/>
                <a:gd name="T67" fmla="*/ 0 h 219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568"/>
                <a:gd name="T103" fmla="*/ 0 h 2197"/>
                <a:gd name="T104" fmla="*/ 1568 w 1568"/>
                <a:gd name="T105" fmla="*/ 2197 h 219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568" h="2197">
                  <a:moveTo>
                    <a:pt x="0" y="2197"/>
                  </a:moveTo>
                  <a:lnTo>
                    <a:pt x="28" y="2024"/>
                  </a:lnTo>
                  <a:lnTo>
                    <a:pt x="42" y="1747"/>
                  </a:lnTo>
                  <a:lnTo>
                    <a:pt x="82" y="1641"/>
                  </a:lnTo>
                  <a:lnTo>
                    <a:pt x="168" y="1569"/>
                  </a:lnTo>
                  <a:lnTo>
                    <a:pt x="277" y="1487"/>
                  </a:lnTo>
                  <a:lnTo>
                    <a:pt x="402" y="1414"/>
                  </a:lnTo>
                  <a:lnTo>
                    <a:pt x="448" y="1306"/>
                  </a:lnTo>
                  <a:lnTo>
                    <a:pt x="454" y="1248"/>
                  </a:lnTo>
                  <a:lnTo>
                    <a:pt x="378" y="1201"/>
                  </a:lnTo>
                  <a:lnTo>
                    <a:pt x="285" y="1092"/>
                  </a:lnTo>
                  <a:lnTo>
                    <a:pt x="285" y="880"/>
                  </a:lnTo>
                  <a:lnTo>
                    <a:pt x="324" y="510"/>
                  </a:lnTo>
                  <a:lnTo>
                    <a:pt x="356" y="240"/>
                  </a:lnTo>
                  <a:lnTo>
                    <a:pt x="472" y="57"/>
                  </a:lnTo>
                  <a:lnTo>
                    <a:pt x="549" y="0"/>
                  </a:lnTo>
                  <a:lnTo>
                    <a:pt x="619" y="11"/>
                  </a:lnTo>
                  <a:lnTo>
                    <a:pt x="688" y="24"/>
                  </a:lnTo>
                  <a:lnTo>
                    <a:pt x="721" y="0"/>
                  </a:lnTo>
                  <a:lnTo>
                    <a:pt x="870" y="115"/>
                  </a:lnTo>
                  <a:lnTo>
                    <a:pt x="985" y="450"/>
                  </a:lnTo>
                  <a:lnTo>
                    <a:pt x="1063" y="747"/>
                  </a:lnTo>
                  <a:lnTo>
                    <a:pt x="1063" y="1010"/>
                  </a:lnTo>
                  <a:lnTo>
                    <a:pt x="985" y="1191"/>
                  </a:lnTo>
                  <a:lnTo>
                    <a:pt x="900" y="1261"/>
                  </a:lnTo>
                  <a:lnTo>
                    <a:pt x="932" y="1329"/>
                  </a:lnTo>
                  <a:lnTo>
                    <a:pt x="1081" y="1462"/>
                  </a:lnTo>
                  <a:lnTo>
                    <a:pt x="1266" y="1487"/>
                  </a:lnTo>
                  <a:lnTo>
                    <a:pt x="1367" y="1560"/>
                  </a:lnTo>
                  <a:lnTo>
                    <a:pt x="1445" y="1638"/>
                  </a:lnTo>
                  <a:lnTo>
                    <a:pt x="1484" y="1794"/>
                  </a:lnTo>
                  <a:lnTo>
                    <a:pt x="1531" y="1959"/>
                  </a:lnTo>
                  <a:lnTo>
                    <a:pt x="1568" y="2194"/>
                  </a:lnTo>
                  <a:lnTo>
                    <a:pt x="0" y="2197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71" name="Freeform 16"/>
            <p:cNvSpPr>
              <a:spLocks/>
            </p:cNvSpPr>
            <p:nvPr/>
          </p:nvSpPr>
          <p:spPr bwMode="auto">
            <a:xfrm>
              <a:off x="2793" y="2383"/>
              <a:ext cx="827" cy="794"/>
            </a:xfrm>
            <a:custGeom>
              <a:avLst/>
              <a:gdLst>
                <a:gd name="T0" fmla="*/ 0 w 1653"/>
                <a:gd name="T1" fmla="*/ 0 h 2380"/>
                <a:gd name="T2" fmla="*/ 1 w 1653"/>
                <a:gd name="T3" fmla="*/ 0 h 2380"/>
                <a:gd name="T4" fmla="*/ 1 w 1653"/>
                <a:gd name="T5" fmla="*/ 0 h 2380"/>
                <a:gd name="T6" fmla="*/ 1 w 1653"/>
                <a:gd name="T7" fmla="*/ 0 h 2380"/>
                <a:gd name="T8" fmla="*/ 1 w 1653"/>
                <a:gd name="T9" fmla="*/ 0 h 2380"/>
                <a:gd name="T10" fmla="*/ 1 w 1653"/>
                <a:gd name="T11" fmla="*/ 0 h 2380"/>
                <a:gd name="T12" fmla="*/ 1 w 1653"/>
                <a:gd name="T13" fmla="*/ 0 h 2380"/>
                <a:gd name="T14" fmla="*/ 1 w 1653"/>
                <a:gd name="T15" fmla="*/ 0 h 2380"/>
                <a:gd name="T16" fmla="*/ 1 w 1653"/>
                <a:gd name="T17" fmla="*/ 0 h 2380"/>
                <a:gd name="T18" fmla="*/ 1 w 1653"/>
                <a:gd name="T19" fmla="*/ 0 h 2380"/>
                <a:gd name="T20" fmla="*/ 1 w 1653"/>
                <a:gd name="T21" fmla="*/ 0 h 2380"/>
                <a:gd name="T22" fmla="*/ 1 w 1653"/>
                <a:gd name="T23" fmla="*/ 0 h 2380"/>
                <a:gd name="T24" fmla="*/ 1 w 1653"/>
                <a:gd name="T25" fmla="*/ 0 h 2380"/>
                <a:gd name="T26" fmla="*/ 1 w 1653"/>
                <a:gd name="T27" fmla="*/ 0 h 2380"/>
                <a:gd name="T28" fmla="*/ 1 w 1653"/>
                <a:gd name="T29" fmla="*/ 0 h 2380"/>
                <a:gd name="T30" fmla="*/ 1 w 1653"/>
                <a:gd name="T31" fmla="*/ 0 h 2380"/>
                <a:gd name="T32" fmla="*/ 1 w 1653"/>
                <a:gd name="T33" fmla="*/ 0 h 2380"/>
                <a:gd name="T34" fmla="*/ 1 w 1653"/>
                <a:gd name="T35" fmla="*/ 0 h 2380"/>
                <a:gd name="T36" fmla="*/ 1 w 1653"/>
                <a:gd name="T37" fmla="*/ 0 h 2380"/>
                <a:gd name="T38" fmla="*/ 1 w 1653"/>
                <a:gd name="T39" fmla="*/ 0 h 2380"/>
                <a:gd name="T40" fmla="*/ 1 w 1653"/>
                <a:gd name="T41" fmla="*/ 0 h 2380"/>
                <a:gd name="T42" fmla="*/ 1 w 1653"/>
                <a:gd name="T43" fmla="*/ 0 h 2380"/>
                <a:gd name="T44" fmla="*/ 1 w 1653"/>
                <a:gd name="T45" fmla="*/ 0 h 2380"/>
                <a:gd name="T46" fmla="*/ 1 w 1653"/>
                <a:gd name="T47" fmla="*/ 0 h 2380"/>
                <a:gd name="T48" fmla="*/ 1 w 1653"/>
                <a:gd name="T49" fmla="*/ 0 h 2380"/>
                <a:gd name="T50" fmla="*/ 1 w 1653"/>
                <a:gd name="T51" fmla="*/ 0 h 2380"/>
                <a:gd name="T52" fmla="*/ 1 w 1653"/>
                <a:gd name="T53" fmla="*/ 0 h 2380"/>
                <a:gd name="T54" fmla="*/ 1 w 1653"/>
                <a:gd name="T55" fmla="*/ 0 h 2380"/>
                <a:gd name="T56" fmla="*/ 1 w 1653"/>
                <a:gd name="T57" fmla="*/ 0 h 2380"/>
                <a:gd name="T58" fmla="*/ 1 w 1653"/>
                <a:gd name="T59" fmla="*/ 0 h 2380"/>
                <a:gd name="T60" fmla="*/ 1 w 1653"/>
                <a:gd name="T61" fmla="*/ 0 h 2380"/>
                <a:gd name="T62" fmla="*/ 1 w 1653"/>
                <a:gd name="T63" fmla="*/ 0 h 2380"/>
                <a:gd name="T64" fmla="*/ 1 w 1653"/>
                <a:gd name="T65" fmla="*/ 0 h 2380"/>
                <a:gd name="T66" fmla="*/ 1 w 1653"/>
                <a:gd name="T67" fmla="*/ 0 h 2380"/>
                <a:gd name="T68" fmla="*/ 1 w 1653"/>
                <a:gd name="T69" fmla="*/ 0 h 2380"/>
                <a:gd name="T70" fmla="*/ 1 w 1653"/>
                <a:gd name="T71" fmla="*/ 0 h 2380"/>
                <a:gd name="T72" fmla="*/ 1 w 1653"/>
                <a:gd name="T73" fmla="*/ 0 h 2380"/>
                <a:gd name="T74" fmla="*/ 0 w 1653"/>
                <a:gd name="T75" fmla="*/ 0 h 238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653"/>
                <a:gd name="T115" fmla="*/ 0 h 2380"/>
                <a:gd name="T116" fmla="*/ 1653 w 1653"/>
                <a:gd name="T117" fmla="*/ 2380 h 238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653" h="2380">
                  <a:moveTo>
                    <a:pt x="0" y="2380"/>
                  </a:moveTo>
                  <a:lnTo>
                    <a:pt x="34" y="1839"/>
                  </a:lnTo>
                  <a:lnTo>
                    <a:pt x="82" y="1712"/>
                  </a:lnTo>
                  <a:lnTo>
                    <a:pt x="153" y="1528"/>
                  </a:lnTo>
                  <a:lnTo>
                    <a:pt x="237" y="1508"/>
                  </a:lnTo>
                  <a:lnTo>
                    <a:pt x="400" y="1473"/>
                  </a:lnTo>
                  <a:lnTo>
                    <a:pt x="477" y="1427"/>
                  </a:lnTo>
                  <a:lnTo>
                    <a:pt x="548" y="1365"/>
                  </a:lnTo>
                  <a:lnTo>
                    <a:pt x="572" y="1208"/>
                  </a:lnTo>
                  <a:lnTo>
                    <a:pt x="495" y="997"/>
                  </a:lnTo>
                  <a:lnTo>
                    <a:pt x="440" y="975"/>
                  </a:lnTo>
                  <a:lnTo>
                    <a:pt x="393" y="747"/>
                  </a:lnTo>
                  <a:lnTo>
                    <a:pt x="425" y="686"/>
                  </a:lnTo>
                  <a:lnTo>
                    <a:pt x="409" y="464"/>
                  </a:lnTo>
                  <a:lnTo>
                    <a:pt x="418" y="246"/>
                  </a:lnTo>
                  <a:lnTo>
                    <a:pt x="472" y="163"/>
                  </a:lnTo>
                  <a:lnTo>
                    <a:pt x="588" y="19"/>
                  </a:lnTo>
                  <a:lnTo>
                    <a:pt x="681" y="0"/>
                  </a:lnTo>
                  <a:lnTo>
                    <a:pt x="806" y="0"/>
                  </a:lnTo>
                  <a:lnTo>
                    <a:pt x="899" y="57"/>
                  </a:lnTo>
                  <a:lnTo>
                    <a:pt x="977" y="163"/>
                  </a:lnTo>
                  <a:lnTo>
                    <a:pt x="1031" y="345"/>
                  </a:lnTo>
                  <a:lnTo>
                    <a:pt x="1046" y="496"/>
                  </a:lnTo>
                  <a:lnTo>
                    <a:pt x="1047" y="631"/>
                  </a:lnTo>
                  <a:lnTo>
                    <a:pt x="1093" y="653"/>
                  </a:lnTo>
                  <a:lnTo>
                    <a:pt x="1078" y="865"/>
                  </a:lnTo>
                  <a:lnTo>
                    <a:pt x="1012" y="903"/>
                  </a:lnTo>
                  <a:lnTo>
                    <a:pt x="993" y="1030"/>
                  </a:lnTo>
                  <a:lnTo>
                    <a:pt x="968" y="1179"/>
                  </a:lnTo>
                  <a:lnTo>
                    <a:pt x="983" y="1296"/>
                  </a:lnTo>
                  <a:lnTo>
                    <a:pt x="1070" y="1368"/>
                  </a:lnTo>
                  <a:lnTo>
                    <a:pt x="1186" y="1413"/>
                  </a:lnTo>
                  <a:lnTo>
                    <a:pt x="1350" y="1447"/>
                  </a:lnTo>
                  <a:lnTo>
                    <a:pt x="1468" y="1462"/>
                  </a:lnTo>
                  <a:lnTo>
                    <a:pt x="1530" y="1579"/>
                  </a:lnTo>
                  <a:lnTo>
                    <a:pt x="1577" y="1687"/>
                  </a:lnTo>
                  <a:lnTo>
                    <a:pt x="1653" y="2353"/>
                  </a:lnTo>
                  <a:lnTo>
                    <a:pt x="0" y="238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72" name="Rectangle 17"/>
            <p:cNvSpPr>
              <a:spLocks noChangeArrowheads="1"/>
            </p:cNvSpPr>
            <p:nvPr/>
          </p:nvSpPr>
          <p:spPr bwMode="auto">
            <a:xfrm>
              <a:off x="3272" y="1322"/>
              <a:ext cx="110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>
                  <a:solidFill>
                    <a:srgbClr val="6E6E6E"/>
                  </a:solidFill>
                  <a:latin typeface="Lucida Sans Unicode" charset="0"/>
                </a:rPr>
                <a:t>z</a:t>
              </a:r>
              <a:endParaRPr lang="en-GB">
                <a:latin typeface="Lucida Sans Unicode" charset="0"/>
              </a:endParaRPr>
            </a:p>
          </p:txBody>
        </p:sp>
        <p:sp>
          <p:nvSpPr>
            <p:cNvPr id="19473" name="Rectangle 18"/>
            <p:cNvSpPr>
              <a:spLocks noChangeArrowheads="1"/>
            </p:cNvSpPr>
            <p:nvPr/>
          </p:nvSpPr>
          <p:spPr bwMode="auto">
            <a:xfrm>
              <a:off x="3166" y="1365"/>
              <a:ext cx="9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100">
                  <a:solidFill>
                    <a:srgbClr val="6E6E6E"/>
                  </a:solidFill>
                  <a:latin typeface="Lucida Sans Unicode" charset="0"/>
                </a:rPr>
                <a:t>z</a:t>
              </a:r>
              <a:endParaRPr lang="en-US">
                <a:latin typeface="Lucida Sans Unicode" charset="0"/>
              </a:endParaRPr>
            </a:p>
          </p:txBody>
        </p:sp>
        <p:sp>
          <p:nvSpPr>
            <p:cNvPr id="19474" name="Rectangle 19"/>
            <p:cNvSpPr>
              <a:spLocks noChangeArrowheads="1"/>
            </p:cNvSpPr>
            <p:nvPr/>
          </p:nvSpPr>
          <p:spPr bwMode="auto">
            <a:xfrm>
              <a:off x="3079" y="1409"/>
              <a:ext cx="110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6E6E6E"/>
                  </a:solidFill>
                  <a:latin typeface="Lucida Sans Unicode" charset="0"/>
                </a:rPr>
                <a:t>z</a:t>
              </a:r>
              <a:endParaRPr lang="en-US">
                <a:latin typeface="Lucida Sans Unicode" charset="0"/>
              </a:endParaRPr>
            </a:p>
          </p:txBody>
        </p:sp>
        <p:sp>
          <p:nvSpPr>
            <p:cNvPr id="19475" name="Rectangle 20"/>
            <p:cNvSpPr>
              <a:spLocks noChangeArrowheads="1"/>
            </p:cNvSpPr>
            <p:nvPr/>
          </p:nvSpPr>
          <p:spPr bwMode="auto">
            <a:xfrm>
              <a:off x="3017" y="1498"/>
              <a:ext cx="69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500">
                  <a:solidFill>
                    <a:srgbClr val="6E6E6E"/>
                  </a:solidFill>
                  <a:latin typeface="Lucida Sans Unicode" charset="0"/>
                </a:rPr>
                <a:t>z</a:t>
              </a:r>
              <a:endParaRPr lang="en-US">
                <a:latin typeface="Lucida Sans Unicode" charset="0"/>
              </a:endParaRPr>
            </a:p>
          </p:txBody>
        </p:sp>
        <p:sp>
          <p:nvSpPr>
            <p:cNvPr id="19476" name="Rectangle 21"/>
            <p:cNvSpPr>
              <a:spLocks noChangeArrowheads="1"/>
            </p:cNvSpPr>
            <p:nvPr/>
          </p:nvSpPr>
          <p:spPr bwMode="auto">
            <a:xfrm>
              <a:off x="2961" y="1587"/>
              <a:ext cx="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300">
                  <a:solidFill>
                    <a:srgbClr val="6E6E6E"/>
                  </a:solidFill>
                  <a:latin typeface="Lucida Sans Unicode" charset="0"/>
                </a:rPr>
                <a:t>z</a:t>
              </a:r>
              <a:endParaRPr lang="en-US">
                <a:latin typeface="Lucida Sans Unicode" charset="0"/>
              </a:endParaRPr>
            </a:p>
          </p:txBody>
        </p:sp>
        <p:sp>
          <p:nvSpPr>
            <p:cNvPr id="19477" name="Rectangle 22"/>
            <p:cNvSpPr>
              <a:spLocks noChangeArrowheads="1"/>
            </p:cNvSpPr>
            <p:nvPr/>
          </p:nvSpPr>
          <p:spPr bwMode="auto">
            <a:xfrm>
              <a:off x="2920" y="1680"/>
              <a:ext cx="50" cy="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100">
                  <a:solidFill>
                    <a:srgbClr val="6E6E6E"/>
                  </a:solidFill>
                  <a:latin typeface="Lucida Sans Unicode" charset="0"/>
                </a:rPr>
                <a:t>z</a:t>
              </a:r>
              <a:endParaRPr lang="en-US">
                <a:latin typeface="Lucida Sans Unicode" charset="0"/>
              </a:endParaRPr>
            </a:p>
          </p:txBody>
        </p:sp>
        <p:sp>
          <p:nvSpPr>
            <p:cNvPr id="19478" name="Rectangle 23"/>
            <p:cNvSpPr>
              <a:spLocks noChangeArrowheads="1"/>
            </p:cNvSpPr>
            <p:nvPr/>
          </p:nvSpPr>
          <p:spPr bwMode="auto">
            <a:xfrm>
              <a:off x="2895" y="1749"/>
              <a:ext cx="41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900">
                  <a:solidFill>
                    <a:srgbClr val="6E6E6E"/>
                  </a:solidFill>
                  <a:latin typeface="Lucida Sans Unicode" charset="0"/>
                </a:rPr>
                <a:t>z</a:t>
              </a:r>
              <a:endParaRPr lang="en-US">
                <a:latin typeface="Lucida Sans Unicode" charset="0"/>
              </a:endParaRPr>
            </a:p>
          </p:txBody>
        </p:sp>
        <p:sp>
          <p:nvSpPr>
            <p:cNvPr id="19479" name="Freeform 24"/>
            <p:cNvSpPr>
              <a:spLocks/>
            </p:cNvSpPr>
            <p:nvPr/>
          </p:nvSpPr>
          <p:spPr bwMode="auto">
            <a:xfrm>
              <a:off x="950" y="1735"/>
              <a:ext cx="777" cy="965"/>
            </a:xfrm>
            <a:custGeom>
              <a:avLst/>
              <a:gdLst>
                <a:gd name="T0" fmla="*/ 1 w 1554"/>
                <a:gd name="T1" fmla="*/ 0 h 2895"/>
                <a:gd name="T2" fmla="*/ 1 w 1554"/>
                <a:gd name="T3" fmla="*/ 0 h 2895"/>
                <a:gd name="T4" fmla="*/ 1 w 1554"/>
                <a:gd name="T5" fmla="*/ 0 h 2895"/>
                <a:gd name="T6" fmla="*/ 1 w 1554"/>
                <a:gd name="T7" fmla="*/ 0 h 2895"/>
                <a:gd name="T8" fmla="*/ 1 w 1554"/>
                <a:gd name="T9" fmla="*/ 0 h 2895"/>
                <a:gd name="T10" fmla="*/ 1 w 1554"/>
                <a:gd name="T11" fmla="*/ 0 h 2895"/>
                <a:gd name="T12" fmla="*/ 1 w 1554"/>
                <a:gd name="T13" fmla="*/ 0 h 2895"/>
                <a:gd name="T14" fmla="*/ 1 w 1554"/>
                <a:gd name="T15" fmla="*/ 0 h 2895"/>
                <a:gd name="T16" fmla="*/ 1 w 1554"/>
                <a:gd name="T17" fmla="*/ 0 h 2895"/>
                <a:gd name="T18" fmla="*/ 1 w 1554"/>
                <a:gd name="T19" fmla="*/ 0 h 2895"/>
                <a:gd name="T20" fmla="*/ 1 w 1554"/>
                <a:gd name="T21" fmla="*/ 0 h 2895"/>
                <a:gd name="T22" fmla="*/ 1 w 1554"/>
                <a:gd name="T23" fmla="*/ 0 h 2895"/>
                <a:gd name="T24" fmla="*/ 1 w 1554"/>
                <a:gd name="T25" fmla="*/ 0 h 2895"/>
                <a:gd name="T26" fmla="*/ 1 w 1554"/>
                <a:gd name="T27" fmla="*/ 0 h 2895"/>
                <a:gd name="T28" fmla="*/ 1 w 1554"/>
                <a:gd name="T29" fmla="*/ 0 h 2895"/>
                <a:gd name="T30" fmla="*/ 1 w 1554"/>
                <a:gd name="T31" fmla="*/ 0 h 2895"/>
                <a:gd name="T32" fmla="*/ 1 w 1554"/>
                <a:gd name="T33" fmla="*/ 0 h 2895"/>
                <a:gd name="T34" fmla="*/ 1 w 1554"/>
                <a:gd name="T35" fmla="*/ 0 h 2895"/>
                <a:gd name="T36" fmla="*/ 1 w 1554"/>
                <a:gd name="T37" fmla="*/ 0 h 2895"/>
                <a:gd name="T38" fmla="*/ 1 w 1554"/>
                <a:gd name="T39" fmla="*/ 0 h 2895"/>
                <a:gd name="T40" fmla="*/ 1 w 1554"/>
                <a:gd name="T41" fmla="*/ 0 h 2895"/>
                <a:gd name="T42" fmla="*/ 1 w 1554"/>
                <a:gd name="T43" fmla="*/ 0 h 2895"/>
                <a:gd name="T44" fmla="*/ 1 w 1554"/>
                <a:gd name="T45" fmla="*/ 0 h 2895"/>
                <a:gd name="T46" fmla="*/ 1 w 1554"/>
                <a:gd name="T47" fmla="*/ 0 h 2895"/>
                <a:gd name="T48" fmla="*/ 1 w 1554"/>
                <a:gd name="T49" fmla="*/ 0 h 2895"/>
                <a:gd name="T50" fmla="*/ 1 w 1554"/>
                <a:gd name="T51" fmla="*/ 0 h 2895"/>
                <a:gd name="T52" fmla="*/ 1 w 1554"/>
                <a:gd name="T53" fmla="*/ 0 h 2895"/>
                <a:gd name="T54" fmla="*/ 1 w 1554"/>
                <a:gd name="T55" fmla="*/ 0 h 2895"/>
                <a:gd name="T56" fmla="*/ 1 w 1554"/>
                <a:gd name="T57" fmla="*/ 0 h 2895"/>
                <a:gd name="T58" fmla="*/ 1 w 1554"/>
                <a:gd name="T59" fmla="*/ 0 h 2895"/>
                <a:gd name="T60" fmla="*/ 1 w 1554"/>
                <a:gd name="T61" fmla="*/ 0 h 2895"/>
                <a:gd name="T62" fmla="*/ 1 w 1554"/>
                <a:gd name="T63" fmla="*/ 0 h 2895"/>
                <a:gd name="T64" fmla="*/ 1 w 1554"/>
                <a:gd name="T65" fmla="*/ 0 h 2895"/>
                <a:gd name="T66" fmla="*/ 0 w 1554"/>
                <a:gd name="T67" fmla="*/ 0 h 2895"/>
                <a:gd name="T68" fmla="*/ 1 w 1554"/>
                <a:gd name="T69" fmla="*/ 0 h 2895"/>
                <a:gd name="T70" fmla="*/ 1 w 1554"/>
                <a:gd name="T71" fmla="*/ 0 h 289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554"/>
                <a:gd name="T109" fmla="*/ 0 h 2895"/>
                <a:gd name="T110" fmla="*/ 1554 w 1554"/>
                <a:gd name="T111" fmla="*/ 2895 h 289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554" h="2895">
                  <a:moveTo>
                    <a:pt x="1487" y="2887"/>
                  </a:moveTo>
                  <a:lnTo>
                    <a:pt x="1516" y="2876"/>
                  </a:lnTo>
                  <a:lnTo>
                    <a:pt x="1536" y="2838"/>
                  </a:lnTo>
                  <a:lnTo>
                    <a:pt x="1554" y="2707"/>
                  </a:lnTo>
                  <a:lnTo>
                    <a:pt x="1554" y="2665"/>
                  </a:lnTo>
                  <a:lnTo>
                    <a:pt x="1553" y="2619"/>
                  </a:lnTo>
                  <a:lnTo>
                    <a:pt x="1547" y="2519"/>
                  </a:lnTo>
                  <a:lnTo>
                    <a:pt x="1518" y="2295"/>
                  </a:lnTo>
                  <a:lnTo>
                    <a:pt x="1425" y="1842"/>
                  </a:lnTo>
                  <a:lnTo>
                    <a:pt x="1323" y="1530"/>
                  </a:lnTo>
                  <a:lnTo>
                    <a:pt x="1284" y="1492"/>
                  </a:lnTo>
                  <a:lnTo>
                    <a:pt x="1237" y="1468"/>
                  </a:lnTo>
                  <a:lnTo>
                    <a:pt x="1029" y="1374"/>
                  </a:lnTo>
                  <a:lnTo>
                    <a:pt x="977" y="1323"/>
                  </a:lnTo>
                  <a:lnTo>
                    <a:pt x="940" y="1245"/>
                  </a:lnTo>
                  <a:lnTo>
                    <a:pt x="924" y="1193"/>
                  </a:lnTo>
                  <a:lnTo>
                    <a:pt x="925" y="1170"/>
                  </a:lnTo>
                  <a:lnTo>
                    <a:pt x="934" y="1137"/>
                  </a:lnTo>
                  <a:lnTo>
                    <a:pt x="1021" y="953"/>
                  </a:lnTo>
                  <a:lnTo>
                    <a:pt x="1055" y="848"/>
                  </a:lnTo>
                  <a:lnTo>
                    <a:pt x="1072" y="786"/>
                  </a:lnTo>
                  <a:lnTo>
                    <a:pt x="1078" y="740"/>
                  </a:lnTo>
                  <a:lnTo>
                    <a:pt x="1078" y="702"/>
                  </a:lnTo>
                  <a:lnTo>
                    <a:pt x="1078" y="678"/>
                  </a:lnTo>
                  <a:lnTo>
                    <a:pt x="1077" y="647"/>
                  </a:lnTo>
                  <a:lnTo>
                    <a:pt x="1068" y="507"/>
                  </a:lnTo>
                  <a:lnTo>
                    <a:pt x="1036" y="280"/>
                  </a:lnTo>
                  <a:lnTo>
                    <a:pt x="942" y="129"/>
                  </a:lnTo>
                  <a:lnTo>
                    <a:pt x="831" y="5"/>
                  </a:lnTo>
                  <a:lnTo>
                    <a:pt x="814" y="0"/>
                  </a:lnTo>
                  <a:lnTo>
                    <a:pt x="793" y="0"/>
                  </a:lnTo>
                  <a:lnTo>
                    <a:pt x="750" y="16"/>
                  </a:lnTo>
                  <a:lnTo>
                    <a:pt x="723" y="39"/>
                  </a:lnTo>
                  <a:lnTo>
                    <a:pt x="720" y="48"/>
                  </a:lnTo>
                  <a:lnTo>
                    <a:pt x="729" y="58"/>
                  </a:lnTo>
                  <a:lnTo>
                    <a:pt x="701" y="23"/>
                  </a:lnTo>
                  <a:lnTo>
                    <a:pt x="665" y="6"/>
                  </a:lnTo>
                  <a:lnTo>
                    <a:pt x="647" y="3"/>
                  </a:lnTo>
                  <a:lnTo>
                    <a:pt x="630" y="13"/>
                  </a:lnTo>
                  <a:lnTo>
                    <a:pt x="543" y="110"/>
                  </a:lnTo>
                  <a:lnTo>
                    <a:pt x="463" y="224"/>
                  </a:lnTo>
                  <a:lnTo>
                    <a:pt x="452" y="418"/>
                  </a:lnTo>
                  <a:lnTo>
                    <a:pt x="452" y="540"/>
                  </a:lnTo>
                  <a:lnTo>
                    <a:pt x="448" y="621"/>
                  </a:lnTo>
                  <a:lnTo>
                    <a:pt x="433" y="660"/>
                  </a:lnTo>
                  <a:lnTo>
                    <a:pt x="419" y="704"/>
                  </a:lnTo>
                  <a:lnTo>
                    <a:pt x="419" y="728"/>
                  </a:lnTo>
                  <a:lnTo>
                    <a:pt x="417" y="750"/>
                  </a:lnTo>
                  <a:lnTo>
                    <a:pt x="417" y="773"/>
                  </a:lnTo>
                  <a:lnTo>
                    <a:pt x="417" y="806"/>
                  </a:lnTo>
                  <a:lnTo>
                    <a:pt x="452" y="875"/>
                  </a:lnTo>
                  <a:lnTo>
                    <a:pt x="489" y="946"/>
                  </a:lnTo>
                  <a:lnTo>
                    <a:pt x="538" y="1069"/>
                  </a:lnTo>
                  <a:lnTo>
                    <a:pt x="554" y="1133"/>
                  </a:lnTo>
                  <a:lnTo>
                    <a:pt x="550" y="1163"/>
                  </a:lnTo>
                  <a:lnTo>
                    <a:pt x="553" y="1187"/>
                  </a:lnTo>
                  <a:lnTo>
                    <a:pt x="554" y="1225"/>
                  </a:lnTo>
                  <a:lnTo>
                    <a:pt x="547" y="1260"/>
                  </a:lnTo>
                  <a:lnTo>
                    <a:pt x="531" y="1286"/>
                  </a:lnTo>
                  <a:lnTo>
                    <a:pt x="479" y="1330"/>
                  </a:lnTo>
                  <a:lnTo>
                    <a:pt x="424" y="1372"/>
                  </a:lnTo>
                  <a:lnTo>
                    <a:pt x="328" y="1375"/>
                  </a:lnTo>
                  <a:lnTo>
                    <a:pt x="212" y="1398"/>
                  </a:lnTo>
                  <a:lnTo>
                    <a:pt x="90" y="1491"/>
                  </a:lnTo>
                  <a:lnTo>
                    <a:pt x="57" y="1622"/>
                  </a:lnTo>
                  <a:lnTo>
                    <a:pt x="33" y="1764"/>
                  </a:lnTo>
                  <a:lnTo>
                    <a:pt x="5" y="2369"/>
                  </a:lnTo>
                  <a:lnTo>
                    <a:pt x="0" y="2853"/>
                  </a:lnTo>
                  <a:lnTo>
                    <a:pt x="472" y="2886"/>
                  </a:lnTo>
                  <a:lnTo>
                    <a:pt x="948" y="2895"/>
                  </a:lnTo>
                  <a:lnTo>
                    <a:pt x="1214" y="2895"/>
                  </a:lnTo>
                  <a:lnTo>
                    <a:pt x="1487" y="2887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80" name="Freeform 25"/>
            <p:cNvSpPr>
              <a:spLocks/>
            </p:cNvSpPr>
            <p:nvPr/>
          </p:nvSpPr>
          <p:spPr bwMode="auto">
            <a:xfrm>
              <a:off x="845" y="1993"/>
              <a:ext cx="774" cy="977"/>
            </a:xfrm>
            <a:custGeom>
              <a:avLst/>
              <a:gdLst>
                <a:gd name="T0" fmla="*/ 0 w 1549"/>
                <a:gd name="T1" fmla="*/ 0 h 2933"/>
                <a:gd name="T2" fmla="*/ 0 w 1549"/>
                <a:gd name="T3" fmla="*/ 0 h 2933"/>
                <a:gd name="T4" fmla="*/ 0 w 1549"/>
                <a:gd name="T5" fmla="*/ 0 h 2933"/>
                <a:gd name="T6" fmla="*/ 0 w 1549"/>
                <a:gd name="T7" fmla="*/ 0 h 2933"/>
                <a:gd name="T8" fmla="*/ 0 w 1549"/>
                <a:gd name="T9" fmla="*/ 0 h 2933"/>
                <a:gd name="T10" fmla="*/ 0 w 1549"/>
                <a:gd name="T11" fmla="*/ 0 h 2933"/>
                <a:gd name="T12" fmla="*/ 0 w 1549"/>
                <a:gd name="T13" fmla="*/ 0 h 2933"/>
                <a:gd name="T14" fmla="*/ 0 w 1549"/>
                <a:gd name="T15" fmla="*/ 0 h 2933"/>
                <a:gd name="T16" fmla="*/ 0 w 1549"/>
                <a:gd name="T17" fmla="*/ 0 h 2933"/>
                <a:gd name="T18" fmla="*/ 0 w 1549"/>
                <a:gd name="T19" fmla="*/ 0 h 2933"/>
                <a:gd name="T20" fmla="*/ 0 w 1549"/>
                <a:gd name="T21" fmla="*/ 0 h 2933"/>
                <a:gd name="T22" fmla="*/ 0 w 1549"/>
                <a:gd name="T23" fmla="*/ 0 h 2933"/>
                <a:gd name="T24" fmla="*/ 0 w 1549"/>
                <a:gd name="T25" fmla="*/ 0 h 2933"/>
                <a:gd name="T26" fmla="*/ 0 w 1549"/>
                <a:gd name="T27" fmla="*/ 0 h 2933"/>
                <a:gd name="T28" fmla="*/ 0 w 1549"/>
                <a:gd name="T29" fmla="*/ 0 h 2933"/>
                <a:gd name="T30" fmla="*/ 0 w 1549"/>
                <a:gd name="T31" fmla="*/ 0 h 2933"/>
                <a:gd name="T32" fmla="*/ 0 w 1549"/>
                <a:gd name="T33" fmla="*/ 0 h 2933"/>
                <a:gd name="T34" fmla="*/ 0 w 1549"/>
                <a:gd name="T35" fmla="*/ 0 h 2933"/>
                <a:gd name="T36" fmla="*/ 0 w 1549"/>
                <a:gd name="T37" fmla="*/ 0 h 2933"/>
                <a:gd name="T38" fmla="*/ 0 w 1549"/>
                <a:gd name="T39" fmla="*/ 0 h 2933"/>
                <a:gd name="T40" fmla="*/ 0 w 1549"/>
                <a:gd name="T41" fmla="*/ 0 h 2933"/>
                <a:gd name="T42" fmla="*/ 0 w 1549"/>
                <a:gd name="T43" fmla="*/ 0 h 2933"/>
                <a:gd name="T44" fmla="*/ 0 w 1549"/>
                <a:gd name="T45" fmla="*/ 0 h 2933"/>
                <a:gd name="T46" fmla="*/ 0 w 1549"/>
                <a:gd name="T47" fmla="*/ 0 h 2933"/>
                <a:gd name="T48" fmla="*/ 0 w 1549"/>
                <a:gd name="T49" fmla="*/ 0 h 2933"/>
                <a:gd name="T50" fmla="*/ 0 w 1549"/>
                <a:gd name="T51" fmla="*/ 0 h 2933"/>
                <a:gd name="T52" fmla="*/ 0 w 1549"/>
                <a:gd name="T53" fmla="*/ 0 h 2933"/>
                <a:gd name="T54" fmla="*/ 0 w 1549"/>
                <a:gd name="T55" fmla="*/ 0 h 2933"/>
                <a:gd name="T56" fmla="*/ 0 w 1549"/>
                <a:gd name="T57" fmla="*/ 0 h 2933"/>
                <a:gd name="T58" fmla="*/ 0 w 1549"/>
                <a:gd name="T59" fmla="*/ 0 h 2933"/>
                <a:gd name="T60" fmla="*/ 0 w 1549"/>
                <a:gd name="T61" fmla="*/ 0 h 2933"/>
                <a:gd name="T62" fmla="*/ 0 w 1549"/>
                <a:gd name="T63" fmla="*/ 0 h 2933"/>
                <a:gd name="T64" fmla="*/ 0 w 1549"/>
                <a:gd name="T65" fmla="*/ 0 h 2933"/>
                <a:gd name="T66" fmla="*/ 0 w 1549"/>
                <a:gd name="T67" fmla="*/ 0 h 2933"/>
                <a:gd name="T68" fmla="*/ 0 w 1549"/>
                <a:gd name="T69" fmla="*/ 0 h 2933"/>
                <a:gd name="T70" fmla="*/ 0 w 1549"/>
                <a:gd name="T71" fmla="*/ 0 h 2933"/>
                <a:gd name="T72" fmla="*/ 0 w 1549"/>
                <a:gd name="T73" fmla="*/ 0 h 2933"/>
                <a:gd name="T74" fmla="*/ 0 w 1549"/>
                <a:gd name="T75" fmla="*/ 0 h 2933"/>
                <a:gd name="T76" fmla="*/ 0 w 1549"/>
                <a:gd name="T77" fmla="*/ 0 h 293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549"/>
                <a:gd name="T118" fmla="*/ 0 h 2933"/>
                <a:gd name="T119" fmla="*/ 1549 w 1549"/>
                <a:gd name="T120" fmla="*/ 2933 h 2933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549" h="2933">
                  <a:moveTo>
                    <a:pt x="0" y="2641"/>
                  </a:moveTo>
                  <a:lnTo>
                    <a:pt x="38" y="1868"/>
                  </a:lnTo>
                  <a:lnTo>
                    <a:pt x="101" y="1594"/>
                  </a:lnTo>
                  <a:lnTo>
                    <a:pt x="264" y="1486"/>
                  </a:lnTo>
                  <a:lnTo>
                    <a:pt x="419" y="1464"/>
                  </a:lnTo>
                  <a:lnTo>
                    <a:pt x="552" y="1403"/>
                  </a:lnTo>
                  <a:lnTo>
                    <a:pt x="607" y="1286"/>
                  </a:lnTo>
                  <a:lnTo>
                    <a:pt x="615" y="1109"/>
                  </a:lnTo>
                  <a:lnTo>
                    <a:pt x="560" y="1011"/>
                  </a:lnTo>
                  <a:lnTo>
                    <a:pt x="560" y="954"/>
                  </a:lnTo>
                  <a:lnTo>
                    <a:pt x="513" y="882"/>
                  </a:lnTo>
                  <a:lnTo>
                    <a:pt x="475" y="725"/>
                  </a:lnTo>
                  <a:lnTo>
                    <a:pt x="481" y="701"/>
                  </a:lnTo>
                  <a:lnTo>
                    <a:pt x="443" y="583"/>
                  </a:lnTo>
                  <a:lnTo>
                    <a:pt x="481" y="340"/>
                  </a:lnTo>
                  <a:lnTo>
                    <a:pt x="570" y="226"/>
                  </a:lnTo>
                  <a:lnTo>
                    <a:pt x="667" y="69"/>
                  </a:lnTo>
                  <a:lnTo>
                    <a:pt x="864" y="0"/>
                  </a:lnTo>
                  <a:lnTo>
                    <a:pt x="1011" y="121"/>
                  </a:lnTo>
                  <a:lnTo>
                    <a:pt x="1068" y="216"/>
                  </a:lnTo>
                  <a:lnTo>
                    <a:pt x="1151" y="265"/>
                  </a:lnTo>
                  <a:lnTo>
                    <a:pt x="1151" y="371"/>
                  </a:lnTo>
                  <a:lnTo>
                    <a:pt x="1160" y="430"/>
                  </a:lnTo>
                  <a:lnTo>
                    <a:pt x="1222" y="550"/>
                  </a:lnTo>
                  <a:lnTo>
                    <a:pt x="1173" y="714"/>
                  </a:lnTo>
                  <a:lnTo>
                    <a:pt x="1183" y="836"/>
                  </a:lnTo>
                  <a:lnTo>
                    <a:pt x="1135" y="954"/>
                  </a:lnTo>
                  <a:lnTo>
                    <a:pt x="1096" y="990"/>
                  </a:lnTo>
                  <a:lnTo>
                    <a:pt x="1096" y="1048"/>
                  </a:lnTo>
                  <a:lnTo>
                    <a:pt x="1051" y="1179"/>
                  </a:lnTo>
                  <a:lnTo>
                    <a:pt x="1019" y="1286"/>
                  </a:lnTo>
                  <a:lnTo>
                    <a:pt x="1112" y="1403"/>
                  </a:lnTo>
                  <a:lnTo>
                    <a:pt x="1276" y="1523"/>
                  </a:lnTo>
                  <a:lnTo>
                    <a:pt x="1447" y="1640"/>
                  </a:lnTo>
                  <a:lnTo>
                    <a:pt x="1525" y="1786"/>
                  </a:lnTo>
                  <a:lnTo>
                    <a:pt x="1549" y="1975"/>
                  </a:lnTo>
                  <a:lnTo>
                    <a:pt x="1546" y="2250"/>
                  </a:lnTo>
                  <a:lnTo>
                    <a:pt x="1543" y="2933"/>
                  </a:lnTo>
                  <a:lnTo>
                    <a:pt x="0" y="2641"/>
                  </a:lnTo>
                  <a:close/>
                </a:path>
              </a:pathLst>
            </a:custGeom>
            <a:solidFill>
              <a:srgbClr val="80808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481" name="Freeform 26"/>
            <p:cNvSpPr>
              <a:spLocks/>
            </p:cNvSpPr>
            <p:nvPr/>
          </p:nvSpPr>
          <p:spPr bwMode="auto">
            <a:xfrm>
              <a:off x="1270" y="2379"/>
              <a:ext cx="753" cy="791"/>
            </a:xfrm>
            <a:custGeom>
              <a:avLst/>
              <a:gdLst>
                <a:gd name="T0" fmla="*/ 0 w 1507"/>
                <a:gd name="T1" fmla="*/ 0 h 2372"/>
                <a:gd name="T2" fmla="*/ 0 w 1507"/>
                <a:gd name="T3" fmla="*/ 0 h 2372"/>
                <a:gd name="T4" fmla="*/ 0 w 1507"/>
                <a:gd name="T5" fmla="*/ 0 h 2372"/>
                <a:gd name="T6" fmla="*/ 0 w 1507"/>
                <a:gd name="T7" fmla="*/ 0 h 2372"/>
                <a:gd name="T8" fmla="*/ 0 w 1507"/>
                <a:gd name="T9" fmla="*/ 0 h 2372"/>
                <a:gd name="T10" fmla="*/ 0 w 1507"/>
                <a:gd name="T11" fmla="*/ 0 h 2372"/>
                <a:gd name="T12" fmla="*/ 0 w 1507"/>
                <a:gd name="T13" fmla="*/ 0 h 2372"/>
                <a:gd name="T14" fmla="*/ 0 w 1507"/>
                <a:gd name="T15" fmla="*/ 0 h 2372"/>
                <a:gd name="T16" fmla="*/ 0 w 1507"/>
                <a:gd name="T17" fmla="*/ 0 h 2372"/>
                <a:gd name="T18" fmla="*/ 0 w 1507"/>
                <a:gd name="T19" fmla="*/ 0 h 2372"/>
                <a:gd name="T20" fmla="*/ 0 w 1507"/>
                <a:gd name="T21" fmla="*/ 0 h 2372"/>
                <a:gd name="T22" fmla="*/ 0 w 1507"/>
                <a:gd name="T23" fmla="*/ 0 h 2372"/>
                <a:gd name="T24" fmla="*/ 0 w 1507"/>
                <a:gd name="T25" fmla="*/ 0 h 2372"/>
                <a:gd name="T26" fmla="*/ 0 w 1507"/>
                <a:gd name="T27" fmla="*/ 0 h 2372"/>
                <a:gd name="T28" fmla="*/ 0 w 1507"/>
                <a:gd name="T29" fmla="*/ 0 h 2372"/>
                <a:gd name="T30" fmla="*/ 0 w 1507"/>
                <a:gd name="T31" fmla="*/ 0 h 2372"/>
                <a:gd name="T32" fmla="*/ 0 w 1507"/>
                <a:gd name="T33" fmla="*/ 0 h 2372"/>
                <a:gd name="T34" fmla="*/ 0 w 1507"/>
                <a:gd name="T35" fmla="*/ 0 h 2372"/>
                <a:gd name="T36" fmla="*/ 0 w 1507"/>
                <a:gd name="T37" fmla="*/ 0 h 2372"/>
                <a:gd name="T38" fmla="*/ 0 w 1507"/>
                <a:gd name="T39" fmla="*/ 0 h 2372"/>
                <a:gd name="T40" fmla="*/ 0 w 1507"/>
                <a:gd name="T41" fmla="*/ 0 h 2372"/>
                <a:gd name="T42" fmla="*/ 0 w 1507"/>
                <a:gd name="T43" fmla="*/ 0 h 2372"/>
                <a:gd name="T44" fmla="*/ 0 w 1507"/>
                <a:gd name="T45" fmla="*/ 0 h 2372"/>
                <a:gd name="T46" fmla="*/ 0 w 1507"/>
                <a:gd name="T47" fmla="*/ 0 h 2372"/>
                <a:gd name="T48" fmla="*/ 0 w 1507"/>
                <a:gd name="T49" fmla="*/ 0 h 2372"/>
                <a:gd name="T50" fmla="*/ 0 w 1507"/>
                <a:gd name="T51" fmla="*/ 0 h 2372"/>
                <a:gd name="T52" fmla="*/ 0 w 1507"/>
                <a:gd name="T53" fmla="*/ 0 h 2372"/>
                <a:gd name="T54" fmla="*/ 0 w 1507"/>
                <a:gd name="T55" fmla="*/ 0 h 2372"/>
                <a:gd name="T56" fmla="*/ 0 w 1507"/>
                <a:gd name="T57" fmla="*/ 0 h 2372"/>
                <a:gd name="T58" fmla="*/ 0 w 1507"/>
                <a:gd name="T59" fmla="*/ 0 h 2372"/>
                <a:gd name="T60" fmla="*/ 0 w 1507"/>
                <a:gd name="T61" fmla="*/ 0 h 2372"/>
                <a:gd name="T62" fmla="*/ 0 w 1507"/>
                <a:gd name="T63" fmla="*/ 0 h 2372"/>
                <a:gd name="T64" fmla="*/ 0 w 1507"/>
                <a:gd name="T65" fmla="*/ 0 h 2372"/>
                <a:gd name="T66" fmla="*/ 0 w 1507"/>
                <a:gd name="T67" fmla="*/ 0 h 2372"/>
                <a:gd name="T68" fmla="*/ 0 w 1507"/>
                <a:gd name="T69" fmla="*/ 0 h 2372"/>
                <a:gd name="T70" fmla="*/ 0 w 1507"/>
                <a:gd name="T71" fmla="*/ 0 h 2372"/>
                <a:gd name="T72" fmla="*/ 0 w 1507"/>
                <a:gd name="T73" fmla="*/ 0 h 2372"/>
                <a:gd name="T74" fmla="*/ 0 w 1507"/>
                <a:gd name="T75" fmla="*/ 0 h 2372"/>
                <a:gd name="T76" fmla="*/ 0 w 1507"/>
                <a:gd name="T77" fmla="*/ 0 h 237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507"/>
                <a:gd name="T118" fmla="*/ 0 h 2372"/>
                <a:gd name="T119" fmla="*/ 1507 w 1507"/>
                <a:gd name="T120" fmla="*/ 2372 h 2372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507" h="2372">
                  <a:moveTo>
                    <a:pt x="0" y="2366"/>
                  </a:moveTo>
                  <a:lnTo>
                    <a:pt x="40" y="1865"/>
                  </a:lnTo>
                  <a:lnTo>
                    <a:pt x="97" y="1629"/>
                  </a:lnTo>
                  <a:lnTo>
                    <a:pt x="260" y="1501"/>
                  </a:lnTo>
                  <a:lnTo>
                    <a:pt x="421" y="1460"/>
                  </a:lnTo>
                  <a:lnTo>
                    <a:pt x="555" y="1401"/>
                  </a:lnTo>
                  <a:lnTo>
                    <a:pt x="609" y="1284"/>
                  </a:lnTo>
                  <a:lnTo>
                    <a:pt x="615" y="1105"/>
                  </a:lnTo>
                  <a:lnTo>
                    <a:pt x="559" y="1046"/>
                  </a:lnTo>
                  <a:lnTo>
                    <a:pt x="513" y="968"/>
                  </a:lnTo>
                  <a:lnTo>
                    <a:pt x="501" y="919"/>
                  </a:lnTo>
                  <a:lnTo>
                    <a:pt x="475" y="724"/>
                  </a:lnTo>
                  <a:lnTo>
                    <a:pt x="479" y="725"/>
                  </a:lnTo>
                  <a:lnTo>
                    <a:pt x="443" y="579"/>
                  </a:lnTo>
                  <a:lnTo>
                    <a:pt x="484" y="340"/>
                  </a:lnTo>
                  <a:lnTo>
                    <a:pt x="569" y="224"/>
                  </a:lnTo>
                  <a:lnTo>
                    <a:pt x="668" y="70"/>
                  </a:lnTo>
                  <a:lnTo>
                    <a:pt x="864" y="0"/>
                  </a:lnTo>
                  <a:lnTo>
                    <a:pt x="1019" y="87"/>
                  </a:lnTo>
                  <a:lnTo>
                    <a:pt x="1093" y="189"/>
                  </a:lnTo>
                  <a:lnTo>
                    <a:pt x="1154" y="259"/>
                  </a:lnTo>
                  <a:lnTo>
                    <a:pt x="1166" y="358"/>
                  </a:lnTo>
                  <a:lnTo>
                    <a:pt x="1211" y="431"/>
                  </a:lnTo>
                  <a:lnTo>
                    <a:pt x="1222" y="548"/>
                  </a:lnTo>
                  <a:lnTo>
                    <a:pt x="1176" y="712"/>
                  </a:lnTo>
                  <a:lnTo>
                    <a:pt x="1184" y="832"/>
                  </a:lnTo>
                  <a:lnTo>
                    <a:pt x="1138" y="951"/>
                  </a:lnTo>
                  <a:lnTo>
                    <a:pt x="1099" y="987"/>
                  </a:lnTo>
                  <a:lnTo>
                    <a:pt x="1099" y="1043"/>
                  </a:lnTo>
                  <a:lnTo>
                    <a:pt x="1009" y="1159"/>
                  </a:lnTo>
                  <a:lnTo>
                    <a:pt x="1032" y="1372"/>
                  </a:lnTo>
                  <a:lnTo>
                    <a:pt x="1128" y="1514"/>
                  </a:lnTo>
                  <a:lnTo>
                    <a:pt x="1278" y="1582"/>
                  </a:lnTo>
                  <a:lnTo>
                    <a:pt x="1444" y="1664"/>
                  </a:lnTo>
                  <a:lnTo>
                    <a:pt x="1493" y="1784"/>
                  </a:lnTo>
                  <a:lnTo>
                    <a:pt x="1502" y="2027"/>
                  </a:lnTo>
                  <a:lnTo>
                    <a:pt x="1507" y="2206"/>
                  </a:lnTo>
                  <a:lnTo>
                    <a:pt x="1502" y="2372"/>
                  </a:lnTo>
                  <a:lnTo>
                    <a:pt x="0" y="2366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82" name="Freeform 27"/>
            <p:cNvSpPr>
              <a:spLocks/>
            </p:cNvSpPr>
            <p:nvPr/>
          </p:nvSpPr>
          <p:spPr bwMode="auto">
            <a:xfrm>
              <a:off x="576" y="2383"/>
              <a:ext cx="826" cy="794"/>
            </a:xfrm>
            <a:custGeom>
              <a:avLst/>
              <a:gdLst>
                <a:gd name="T0" fmla="*/ 0 w 1653"/>
                <a:gd name="T1" fmla="*/ 0 h 2380"/>
                <a:gd name="T2" fmla="*/ 0 w 1653"/>
                <a:gd name="T3" fmla="*/ 0 h 2380"/>
                <a:gd name="T4" fmla="*/ 0 w 1653"/>
                <a:gd name="T5" fmla="*/ 0 h 2380"/>
                <a:gd name="T6" fmla="*/ 0 w 1653"/>
                <a:gd name="T7" fmla="*/ 0 h 2380"/>
                <a:gd name="T8" fmla="*/ 0 w 1653"/>
                <a:gd name="T9" fmla="*/ 0 h 2380"/>
                <a:gd name="T10" fmla="*/ 0 w 1653"/>
                <a:gd name="T11" fmla="*/ 0 h 2380"/>
                <a:gd name="T12" fmla="*/ 0 w 1653"/>
                <a:gd name="T13" fmla="*/ 0 h 2380"/>
                <a:gd name="T14" fmla="*/ 0 w 1653"/>
                <a:gd name="T15" fmla="*/ 0 h 2380"/>
                <a:gd name="T16" fmla="*/ 0 w 1653"/>
                <a:gd name="T17" fmla="*/ 0 h 2380"/>
                <a:gd name="T18" fmla="*/ 0 w 1653"/>
                <a:gd name="T19" fmla="*/ 0 h 2380"/>
                <a:gd name="T20" fmla="*/ 0 w 1653"/>
                <a:gd name="T21" fmla="*/ 0 h 2380"/>
                <a:gd name="T22" fmla="*/ 0 w 1653"/>
                <a:gd name="T23" fmla="*/ 0 h 2380"/>
                <a:gd name="T24" fmla="*/ 0 w 1653"/>
                <a:gd name="T25" fmla="*/ 0 h 2380"/>
                <a:gd name="T26" fmla="*/ 0 w 1653"/>
                <a:gd name="T27" fmla="*/ 0 h 2380"/>
                <a:gd name="T28" fmla="*/ 0 w 1653"/>
                <a:gd name="T29" fmla="*/ 0 h 2380"/>
                <a:gd name="T30" fmla="*/ 0 w 1653"/>
                <a:gd name="T31" fmla="*/ 0 h 2380"/>
                <a:gd name="T32" fmla="*/ 0 w 1653"/>
                <a:gd name="T33" fmla="*/ 0 h 2380"/>
                <a:gd name="T34" fmla="*/ 0 w 1653"/>
                <a:gd name="T35" fmla="*/ 0 h 2380"/>
                <a:gd name="T36" fmla="*/ 0 w 1653"/>
                <a:gd name="T37" fmla="*/ 0 h 2380"/>
                <a:gd name="T38" fmla="*/ 0 w 1653"/>
                <a:gd name="T39" fmla="*/ 0 h 2380"/>
                <a:gd name="T40" fmla="*/ 0 w 1653"/>
                <a:gd name="T41" fmla="*/ 0 h 2380"/>
                <a:gd name="T42" fmla="*/ 0 w 1653"/>
                <a:gd name="T43" fmla="*/ 0 h 2380"/>
                <a:gd name="T44" fmla="*/ 0 w 1653"/>
                <a:gd name="T45" fmla="*/ 0 h 2380"/>
                <a:gd name="T46" fmla="*/ 0 w 1653"/>
                <a:gd name="T47" fmla="*/ 0 h 2380"/>
                <a:gd name="T48" fmla="*/ 0 w 1653"/>
                <a:gd name="T49" fmla="*/ 0 h 2380"/>
                <a:gd name="T50" fmla="*/ 0 w 1653"/>
                <a:gd name="T51" fmla="*/ 0 h 2380"/>
                <a:gd name="T52" fmla="*/ 0 w 1653"/>
                <a:gd name="T53" fmla="*/ 0 h 2380"/>
                <a:gd name="T54" fmla="*/ 0 w 1653"/>
                <a:gd name="T55" fmla="*/ 0 h 2380"/>
                <a:gd name="T56" fmla="*/ 0 w 1653"/>
                <a:gd name="T57" fmla="*/ 0 h 2380"/>
                <a:gd name="T58" fmla="*/ 0 w 1653"/>
                <a:gd name="T59" fmla="*/ 0 h 2380"/>
                <a:gd name="T60" fmla="*/ 0 w 1653"/>
                <a:gd name="T61" fmla="*/ 0 h 2380"/>
                <a:gd name="T62" fmla="*/ 0 w 1653"/>
                <a:gd name="T63" fmla="*/ 0 h 2380"/>
                <a:gd name="T64" fmla="*/ 0 w 1653"/>
                <a:gd name="T65" fmla="*/ 0 h 2380"/>
                <a:gd name="T66" fmla="*/ 0 w 1653"/>
                <a:gd name="T67" fmla="*/ 0 h 2380"/>
                <a:gd name="T68" fmla="*/ 0 w 1653"/>
                <a:gd name="T69" fmla="*/ 0 h 2380"/>
                <a:gd name="T70" fmla="*/ 0 w 1653"/>
                <a:gd name="T71" fmla="*/ 0 h 2380"/>
                <a:gd name="T72" fmla="*/ 0 w 1653"/>
                <a:gd name="T73" fmla="*/ 0 h 2380"/>
                <a:gd name="T74" fmla="*/ 0 w 1653"/>
                <a:gd name="T75" fmla="*/ 0 h 238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653"/>
                <a:gd name="T115" fmla="*/ 0 h 2380"/>
                <a:gd name="T116" fmla="*/ 1653 w 1653"/>
                <a:gd name="T117" fmla="*/ 2380 h 238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653" h="2380">
                  <a:moveTo>
                    <a:pt x="0" y="2380"/>
                  </a:moveTo>
                  <a:lnTo>
                    <a:pt x="34" y="1839"/>
                  </a:lnTo>
                  <a:lnTo>
                    <a:pt x="82" y="1712"/>
                  </a:lnTo>
                  <a:lnTo>
                    <a:pt x="153" y="1528"/>
                  </a:lnTo>
                  <a:lnTo>
                    <a:pt x="237" y="1508"/>
                  </a:lnTo>
                  <a:lnTo>
                    <a:pt x="400" y="1473"/>
                  </a:lnTo>
                  <a:lnTo>
                    <a:pt x="478" y="1427"/>
                  </a:lnTo>
                  <a:lnTo>
                    <a:pt x="548" y="1365"/>
                  </a:lnTo>
                  <a:lnTo>
                    <a:pt x="573" y="1208"/>
                  </a:lnTo>
                  <a:lnTo>
                    <a:pt x="495" y="997"/>
                  </a:lnTo>
                  <a:lnTo>
                    <a:pt x="440" y="975"/>
                  </a:lnTo>
                  <a:lnTo>
                    <a:pt x="393" y="747"/>
                  </a:lnTo>
                  <a:lnTo>
                    <a:pt x="425" y="686"/>
                  </a:lnTo>
                  <a:lnTo>
                    <a:pt x="409" y="464"/>
                  </a:lnTo>
                  <a:lnTo>
                    <a:pt x="418" y="246"/>
                  </a:lnTo>
                  <a:lnTo>
                    <a:pt x="472" y="163"/>
                  </a:lnTo>
                  <a:lnTo>
                    <a:pt x="588" y="19"/>
                  </a:lnTo>
                  <a:lnTo>
                    <a:pt x="681" y="0"/>
                  </a:lnTo>
                  <a:lnTo>
                    <a:pt x="806" y="0"/>
                  </a:lnTo>
                  <a:lnTo>
                    <a:pt x="899" y="57"/>
                  </a:lnTo>
                  <a:lnTo>
                    <a:pt x="977" y="163"/>
                  </a:lnTo>
                  <a:lnTo>
                    <a:pt x="1032" y="345"/>
                  </a:lnTo>
                  <a:lnTo>
                    <a:pt x="1046" y="496"/>
                  </a:lnTo>
                  <a:lnTo>
                    <a:pt x="1047" y="631"/>
                  </a:lnTo>
                  <a:lnTo>
                    <a:pt x="1093" y="653"/>
                  </a:lnTo>
                  <a:lnTo>
                    <a:pt x="1079" y="865"/>
                  </a:lnTo>
                  <a:lnTo>
                    <a:pt x="1012" y="903"/>
                  </a:lnTo>
                  <a:lnTo>
                    <a:pt x="993" y="1030"/>
                  </a:lnTo>
                  <a:lnTo>
                    <a:pt x="968" y="1179"/>
                  </a:lnTo>
                  <a:lnTo>
                    <a:pt x="984" y="1296"/>
                  </a:lnTo>
                  <a:lnTo>
                    <a:pt x="1070" y="1368"/>
                  </a:lnTo>
                  <a:lnTo>
                    <a:pt x="1186" y="1413"/>
                  </a:lnTo>
                  <a:lnTo>
                    <a:pt x="1351" y="1447"/>
                  </a:lnTo>
                  <a:lnTo>
                    <a:pt x="1468" y="1462"/>
                  </a:lnTo>
                  <a:lnTo>
                    <a:pt x="1531" y="1579"/>
                  </a:lnTo>
                  <a:lnTo>
                    <a:pt x="1578" y="1687"/>
                  </a:lnTo>
                  <a:lnTo>
                    <a:pt x="1653" y="2353"/>
                  </a:lnTo>
                  <a:lnTo>
                    <a:pt x="0" y="238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83" name="Freeform 28"/>
            <p:cNvSpPr>
              <a:spLocks/>
            </p:cNvSpPr>
            <p:nvPr/>
          </p:nvSpPr>
          <p:spPr bwMode="auto">
            <a:xfrm>
              <a:off x="4013" y="2188"/>
              <a:ext cx="781" cy="992"/>
            </a:xfrm>
            <a:custGeom>
              <a:avLst/>
              <a:gdLst>
                <a:gd name="T0" fmla="*/ 1 w 1562"/>
                <a:gd name="T1" fmla="*/ 0 h 2975"/>
                <a:gd name="T2" fmla="*/ 0 w 1562"/>
                <a:gd name="T3" fmla="*/ 0 h 2975"/>
                <a:gd name="T4" fmla="*/ 1 w 1562"/>
                <a:gd name="T5" fmla="*/ 0 h 2975"/>
                <a:gd name="T6" fmla="*/ 1 w 1562"/>
                <a:gd name="T7" fmla="*/ 0 h 2975"/>
                <a:gd name="T8" fmla="*/ 1 w 1562"/>
                <a:gd name="T9" fmla="*/ 0 h 2975"/>
                <a:gd name="T10" fmla="*/ 1 w 1562"/>
                <a:gd name="T11" fmla="*/ 0 h 2975"/>
                <a:gd name="T12" fmla="*/ 1 w 1562"/>
                <a:gd name="T13" fmla="*/ 0 h 2975"/>
                <a:gd name="T14" fmla="*/ 1 w 1562"/>
                <a:gd name="T15" fmla="*/ 0 h 2975"/>
                <a:gd name="T16" fmla="*/ 1 w 1562"/>
                <a:gd name="T17" fmla="*/ 0 h 2975"/>
                <a:gd name="T18" fmla="*/ 1 w 1562"/>
                <a:gd name="T19" fmla="*/ 0 h 2975"/>
                <a:gd name="T20" fmla="*/ 1 w 1562"/>
                <a:gd name="T21" fmla="*/ 0 h 2975"/>
                <a:gd name="T22" fmla="*/ 1 w 1562"/>
                <a:gd name="T23" fmla="*/ 0 h 2975"/>
                <a:gd name="T24" fmla="*/ 1 w 1562"/>
                <a:gd name="T25" fmla="*/ 0 h 2975"/>
                <a:gd name="T26" fmla="*/ 1 w 1562"/>
                <a:gd name="T27" fmla="*/ 0 h 2975"/>
                <a:gd name="T28" fmla="*/ 1 w 1562"/>
                <a:gd name="T29" fmla="*/ 0 h 2975"/>
                <a:gd name="T30" fmla="*/ 1 w 1562"/>
                <a:gd name="T31" fmla="*/ 0 h 2975"/>
                <a:gd name="T32" fmla="*/ 1 w 1562"/>
                <a:gd name="T33" fmla="*/ 0 h 2975"/>
                <a:gd name="T34" fmla="*/ 1 w 1562"/>
                <a:gd name="T35" fmla="*/ 0 h 2975"/>
                <a:gd name="T36" fmla="*/ 1 w 1562"/>
                <a:gd name="T37" fmla="*/ 0 h 2975"/>
                <a:gd name="T38" fmla="*/ 1 w 1562"/>
                <a:gd name="T39" fmla="*/ 0 h 2975"/>
                <a:gd name="T40" fmla="*/ 1 w 1562"/>
                <a:gd name="T41" fmla="*/ 0 h 2975"/>
                <a:gd name="T42" fmla="*/ 1 w 1562"/>
                <a:gd name="T43" fmla="*/ 0 h 2975"/>
                <a:gd name="T44" fmla="*/ 1 w 1562"/>
                <a:gd name="T45" fmla="*/ 0 h 2975"/>
                <a:gd name="T46" fmla="*/ 1 w 1562"/>
                <a:gd name="T47" fmla="*/ 0 h 2975"/>
                <a:gd name="T48" fmla="*/ 1 w 1562"/>
                <a:gd name="T49" fmla="*/ 0 h 2975"/>
                <a:gd name="T50" fmla="*/ 1 w 1562"/>
                <a:gd name="T51" fmla="*/ 0 h 2975"/>
                <a:gd name="T52" fmla="*/ 1 w 1562"/>
                <a:gd name="T53" fmla="*/ 0 h 2975"/>
                <a:gd name="T54" fmla="*/ 1 w 1562"/>
                <a:gd name="T55" fmla="*/ 0 h 2975"/>
                <a:gd name="T56" fmla="*/ 1 w 1562"/>
                <a:gd name="T57" fmla="*/ 0 h 2975"/>
                <a:gd name="T58" fmla="*/ 1 w 1562"/>
                <a:gd name="T59" fmla="*/ 0 h 2975"/>
                <a:gd name="T60" fmla="*/ 1 w 1562"/>
                <a:gd name="T61" fmla="*/ 0 h 2975"/>
                <a:gd name="T62" fmla="*/ 1 w 1562"/>
                <a:gd name="T63" fmla="*/ 0 h 2975"/>
                <a:gd name="T64" fmla="*/ 1 w 1562"/>
                <a:gd name="T65" fmla="*/ 0 h 2975"/>
                <a:gd name="T66" fmla="*/ 1 w 1562"/>
                <a:gd name="T67" fmla="*/ 0 h 2975"/>
                <a:gd name="T68" fmla="*/ 1 w 1562"/>
                <a:gd name="T69" fmla="*/ 0 h 2975"/>
                <a:gd name="T70" fmla="*/ 1 w 1562"/>
                <a:gd name="T71" fmla="*/ 0 h 297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562"/>
                <a:gd name="T109" fmla="*/ 0 h 2975"/>
                <a:gd name="T110" fmla="*/ 1562 w 1562"/>
                <a:gd name="T111" fmla="*/ 2975 h 297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562" h="2975">
                  <a:moveTo>
                    <a:pt x="30" y="2946"/>
                  </a:moveTo>
                  <a:lnTo>
                    <a:pt x="17" y="2910"/>
                  </a:lnTo>
                  <a:lnTo>
                    <a:pt x="7" y="2816"/>
                  </a:lnTo>
                  <a:lnTo>
                    <a:pt x="0" y="2527"/>
                  </a:lnTo>
                  <a:lnTo>
                    <a:pt x="13" y="2049"/>
                  </a:lnTo>
                  <a:lnTo>
                    <a:pt x="30" y="1934"/>
                  </a:lnTo>
                  <a:lnTo>
                    <a:pt x="56" y="1827"/>
                  </a:lnTo>
                  <a:lnTo>
                    <a:pt x="129" y="1758"/>
                  </a:lnTo>
                  <a:lnTo>
                    <a:pt x="258" y="1658"/>
                  </a:lnTo>
                  <a:lnTo>
                    <a:pt x="464" y="1489"/>
                  </a:lnTo>
                  <a:lnTo>
                    <a:pt x="441" y="1454"/>
                  </a:lnTo>
                  <a:lnTo>
                    <a:pt x="367" y="1394"/>
                  </a:lnTo>
                  <a:lnTo>
                    <a:pt x="290" y="1329"/>
                  </a:lnTo>
                  <a:lnTo>
                    <a:pt x="253" y="1280"/>
                  </a:lnTo>
                  <a:lnTo>
                    <a:pt x="259" y="1262"/>
                  </a:lnTo>
                  <a:lnTo>
                    <a:pt x="274" y="1258"/>
                  </a:lnTo>
                  <a:lnTo>
                    <a:pt x="288" y="1255"/>
                  </a:lnTo>
                  <a:lnTo>
                    <a:pt x="294" y="1238"/>
                  </a:lnTo>
                  <a:lnTo>
                    <a:pt x="293" y="1217"/>
                  </a:lnTo>
                  <a:lnTo>
                    <a:pt x="290" y="1204"/>
                  </a:lnTo>
                  <a:lnTo>
                    <a:pt x="279" y="1196"/>
                  </a:lnTo>
                  <a:lnTo>
                    <a:pt x="273" y="1190"/>
                  </a:lnTo>
                  <a:lnTo>
                    <a:pt x="272" y="1178"/>
                  </a:lnTo>
                  <a:lnTo>
                    <a:pt x="273" y="1155"/>
                  </a:lnTo>
                  <a:lnTo>
                    <a:pt x="302" y="970"/>
                  </a:lnTo>
                  <a:lnTo>
                    <a:pt x="317" y="866"/>
                  </a:lnTo>
                  <a:lnTo>
                    <a:pt x="321" y="823"/>
                  </a:lnTo>
                  <a:lnTo>
                    <a:pt x="323" y="788"/>
                  </a:lnTo>
                  <a:lnTo>
                    <a:pt x="302" y="650"/>
                  </a:lnTo>
                  <a:lnTo>
                    <a:pt x="290" y="576"/>
                  </a:lnTo>
                  <a:lnTo>
                    <a:pt x="286" y="544"/>
                  </a:lnTo>
                  <a:lnTo>
                    <a:pt x="285" y="514"/>
                  </a:lnTo>
                  <a:lnTo>
                    <a:pt x="315" y="351"/>
                  </a:lnTo>
                  <a:lnTo>
                    <a:pt x="365" y="198"/>
                  </a:lnTo>
                  <a:lnTo>
                    <a:pt x="448" y="79"/>
                  </a:lnTo>
                  <a:lnTo>
                    <a:pt x="500" y="27"/>
                  </a:lnTo>
                  <a:lnTo>
                    <a:pt x="548" y="0"/>
                  </a:lnTo>
                  <a:lnTo>
                    <a:pt x="577" y="13"/>
                  </a:lnTo>
                  <a:lnTo>
                    <a:pt x="607" y="37"/>
                  </a:lnTo>
                  <a:lnTo>
                    <a:pt x="688" y="82"/>
                  </a:lnTo>
                  <a:lnTo>
                    <a:pt x="718" y="71"/>
                  </a:lnTo>
                  <a:lnTo>
                    <a:pt x="746" y="61"/>
                  </a:lnTo>
                  <a:lnTo>
                    <a:pt x="791" y="92"/>
                  </a:lnTo>
                  <a:lnTo>
                    <a:pt x="843" y="154"/>
                  </a:lnTo>
                  <a:lnTo>
                    <a:pt x="923" y="292"/>
                  </a:lnTo>
                  <a:lnTo>
                    <a:pt x="969" y="448"/>
                  </a:lnTo>
                  <a:lnTo>
                    <a:pt x="1004" y="615"/>
                  </a:lnTo>
                  <a:lnTo>
                    <a:pt x="1047" y="950"/>
                  </a:lnTo>
                  <a:lnTo>
                    <a:pt x="1055" y="1215"/>
                  </a:lnTo>
                  <a:lnTo>
                    <a:pt x="1059" y="1307"/>
                  </a:lnTo>
                  <a:lnTo>
                    <a:pt x="1061" y="1358"/>
                  </a:lnTo>
                  <a:lnTo>
                    <a:pt x="1061" y="1381"/>
                  </a:lnTo>
                  <a:lnTo>
                    <a:pt x="1060" y="1404"/>
                  </a:lnTo>
                  <a:lnTo>
                    <a:pt x="1053" y="1434"/>
                  </a:lnTo>
                  <a:lnTo>
                    <a:pt x="1047" y="1472"/>
                  </a:lnTo>
                  <a:lnTo>
                    <a:pt x="1091" y="1537"/>
                  </a:lnTo>
                  <a:lnTo>
                    <a:pt x="1149" y="1586"/>
                  </a:lnTo>
                  <a:lnTo>
                    <a:pt x="1295" y="1707"/>
                  </a:lnTo>
                  <a:lnTo>
                    <a:pt x="1549" y="2224"/>
                  </a:lnTo>
                  <a:lnTo>
                    <a:pt x="1556" y="2331"/>
                  </a:lnTo>
                  <a:lnTo>
                    <a:pt x="1550" y="2347"/>
                  </a:lnTo>
                  <a:lnTo>
                    <a:pt x="1549" y="2379"/>
                  </a:lnTo>
                  <a:lnTo>
                    <a:pt x="1549" y="2405"/>
                  </a:lnTo>
                  <a:lnTo>
                    <a:pt x="1549" y="2441"/>
                  </a:lnTo>
                  <a:lnTo>
                    <a:pt x="1559" y="2761"/>
                  </a:lnTo>
                  <a:lnTo>
                    <a:pt x="1562" y="2901"/>
                  </a:lnTo>
                  <a:lnTo>
                    <a:pt x="1562" y="2926"/>
                  </a:lnTo>
                  <a:lnTo>
                    <a:pt x="1561" y="2945"/>
                  </a:lnTo>
                  <a:lnTo>
                    <a:pt x="1555" y="2962"/>
                  </a:lnTo>
                  <a:lnTo>
                    <a:pt x="756" y="2975"/>
                  </a:lnTo>
                  <a:lnTo>
                    <a:pt x="362" y="2971"/>
                  </a:lnTo>
                  <a:lnTo>
                    <a:pt x="30" y="2946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84" name="Freeform 29"/>
            <p:cNvSpPr>
              <a:spLocks/>
            </p:cNvSpPr>
            <p:nvPr/>
          </p:nvSpPr>
          <p:spPr bwMode="auto">
            <a:xfrm>
              <a:off x="4455" y="2384"/>
              <a:ext cx="826" cy="793"/>
            </a:xfrm>
            <a:custGeom>
              <a:avLst/>
              <a:gdLst>
                <a:gd name="T0" fmla="*/ 0 w 1654"/>
                <a:gd name="T1" fmla="*/ 0 h 2380"/>
                <a:gd name="T2" fmla="*/ 0 w 1654"/>
                <a:gd name="T3" fmla="*/ 0 h 2380"/>
                <a:gd name="T4" fmla="*/ 0 w 1654"/>
                <a:gd name="T5" fmla="*/ 0 h 2380"/>
                <a:gd name="T6" fmla="*/ 0 w 1654"/>
                <a:gd name="T7" fmla="*/ 0 h 2380"/>
                <a:gd name="T8" fmla="*/ 0 w 1654"/>
                <a:gd name="T9" fmla="*/ 0 h 2380"/>
                <a:gd name="T10" fmla="*/ 0 w 1654"/>
                <a:gd name="T11" fmla="*/ 0 h 2380"/>
                <a:gd name="T12" fmla="*/ 0 w 1654"/>
                <a:gd name="T13" fmla="*/ 0 h 2380"/>
                <a:gd name="T14" fmla="*/ 0 w 1654"/>
                <a:gd name="T15" fmla="*/ 0 h 2380"/>
                <a:gd name="T16" fmla="*/ 0 w 1654"/>
                <a:gd name="T17" fmla="*/ 0 h 2380"/>
                <a:gd name="T18" fmla="*/ 0 w 1654"/>
                <a:gd name="T19" fmla="*/ 0 h 2380"/>
                <a:gd name="T20" fmla="*/ 0 w 1654"/>
                <a:gd name="T21" fmla="*/ 0 h 2380"/>
                <a:gd name="T22" fmla="*/ 0 w 1654"/>
                <a:gd name="T23" fmla="*/ 0 h 2380"/>
                <a:gd name="T24" fmla="*/ 0 w 1654"/>
                <a:gd name="T25" fmla="*/ 0 h 2380"/>
                <a:gd name="T26" fmla="*/ 0 w 1654"/>
                <a:gd name="T27" fmla="*/ 0 h 2380"/>
                <a:gd name="T28" fmla="*/ 0 w 1654"/>
                <a:gd name="T29" fmla="*/ 0 h 2380"/>
                <a:gd name="T30" fmla="*/ 0 w 1654"/>
                <a:gd name="T31" fmla="*/ 0 h 2380"/>
                <a:gd name="T32" fmla="*/ 0 w 1654"/>
                <a:gd name="T33" fmla="*/ 0 h 2380"/>
                <a:gd name="T34" fmla="*/ 0 w 1654"/>
                <a:gd name="T35" fmla="*/ 0 h 2380"/>
                <a:gd name="T36" fmla="*/ 0 w 1654"/>
                <a:gd name="T37" fmla="*/ 0 h 2380"/>
                <a:gd name="T38" fmla="*/ 0 w 1654"/>
                <a:gd name="T39" fmla="*/ 0 h 2380"/>
                <a:gd name="T40" fmla="*/ 0 w 1654"/>
                <a:gd name="T41" fmla="*/ 0 h 2380"/>
                <a:gd name="T42" fmla="*/ 0 w 1654"/>
                <a:gd name="T43" fmla="*/ 0 h 2380"/>
                <a:gd name="T44" fmla="*/ 0 w 1654"/>
                <a:gd name="T45" fmla="*/ 0 h 2380"/>
                <a:gd name="T46" fmla="*/ 0 w 1654"/>
                <a:gd name="T47" fmla="*/ 0 h 2380"/>
                <a:gd name="T48" fmla="*/ 0 w 1654"/>
                <a:gd name="T49" fmla="*/ 0 h 2380"/>
                <a:gd name="T50" fmla="*/ 0 w 1654"/>
                <a:gd name="T51" fmla="*/ 0 h 2380"/>
                <a:gd name="T52" fmla="*/ 0 w 1654"/>
                <a:gd name="T53" fmla="*/ 0 h 2380"/>
                <a:gd name="T54" fmla="*/ 0 w 1654"/>
                <a:gd name="T55" fmla="*/ 0 h 2380"/>
                <a:gd name="T56" fmla="*/ 0 w 1654"/>
                <a:gd name="T57" fmla="*/ 0 h 2380"/>
                <a:gd name="T58" fmla="*/ 0 w 1654"/>
                <a:gd name="T59" fmla="*/ 0 h 2380"/>
                <a:gd name="T60" fmla="*/ 0 w 1654"/>
                <a:gd name="T61" fmla="*/ 0 h 2380"/>
                <a:gd name="T62" fmla="*/ 0 w 1654"/>
                <a:gd name="T63" fmla="*/ 0 h 2380"/>
                <a:gd name="T64" fmla="*/ 0 w 1654"/>
                <a:gd name="T65" fmla="*/ 0 h 2380"/>
                <a:gd name="T66" fmla="*/ 0 w 1654"/>
                <a:gd name="T67" fmla="*/ 0 h 2380"/>
                <a:gd name="T68" fmla="*/ 0 w 1654"/>
                <a:gd name="T69" fmla="*/ 0 h 2380"/>
                <a:gd name="T70" fmla="*/ 0 w 1654"/>
                <a:gd name="T71" fmla="*/ 0 h 2380"/>
                <a:gd name="T72" fmla="*/ 0 w 1654"/>
                <a:gd name="T73" fmla="*/ 0 h 2380"/>
                <a:gd name="T74" fmla="*/ 0 w 1654"/>
                <a:gd name="T75" fmla="*/ 0 h 238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654"/>
                <a:gd name="T115" fmla="*/ 0 h 2380"/>
                <a:gd name="T116" fmla="*/ 1654 w 1654"/>
                <a:gd name="T117" fmla="*/ 2380 h 238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654" h="2380">
                  <a:moveTo>
                    <a:pt x="0" y="2380"/>
                  </a:moveTo>
                  <a:lnTo>
                    <a:pt x="34" y="1838"/>
                  </a:lnTo>
                  <a:lnTo>
                    <a:pt x="82" y="1711"/>
                  </a:lnTo>
                  <a:lnTo>
                    <a:pt x="154" y="1528"/>
                  </a:lnTo>
                  <a:lnTo>
                    <a:pt x="238" y="1508"/>
                  </a:lnTo>
                  <a:lnTo>
                    <a:pt x="400" y="1473"/>
                  </a:lnTo>
                  <a:lnTo>
                    <a:pt x="478" y="1427"/>
                  </a:lnTo>
                  <a:lnTo>
                    <a:pt x="548" y="1365"/>
                  </a:lnTo>
                  <a:lnTo>
                    <a:pt x="573" y="1207"/>
                  </a:lnTo>
                  <a:lnTo>
                    <a:pt x="495" y="996"/>
                  </a:lnTo>
                  <a:lnTo>
                    <a:pt x="440" y="975"/>
                  </a:lnTo>
                  <a:lnTo>
                    <a:pt x="393" y="746"/>
                  </a:lnTo>
                  <a:lnTo>
                    <a:pt x="426" y="686"/>
                  </a:lnTo>
                  <a:lnTo>
                    <a:pt x="409" y="463"/>
                  </a:lnTo>
                  <a:lnTo>
                    <a:pt x="419" y="245"/>
                  </a:lnTo>
                  <a:lnTo>
                    <a:pt x="473" y="163"/>
                  </a:lnTo>
                  <a:lnTo>
                    <a:pt x="588" y="18"/>
                  </a:lnTo>
                  <a:lnTo>
                    <a:pt x="681" y="0"/>
                  </a:lnTo>
                  <a:lnTo>
                    <a:pt x="806" y="0"/>
                  </a:lnTo>
                  <a:lnTo>
                    <a:pt x="899" y="56"/>
                  </a:lnTo>
                  <a:lnTo>
                    <a:pt x="978" y="163"/>
                  </a:lnTo>
                  <a:lnTo>
                    <a:pt x="1032" y="345"/>
                  </a:lnTo>
                  <a:lnTo>
                    <a:pt x="1046" y="495"/>
                  </a:lnTo>
                  <a:lnTo>
                    <a:pt x="1047" y="631"/>
                  </a:lnTo>
                  <a:lnTo>
                    <a:pt x="1093" y="653"/>
                  </a:lnTo>
                  <a:lnTo>
                    <a:pt x="1079" y="865"/>
                  </a:lnTo>
                  <a:lnTo>
                    <a:pt x="1013" y="902"/>
                  </a:lnTo>
                  <a:lnTo>
                    <a:pt x="993" y="1029"/>
                  </a:lnTo>
                  <a:lnTo>
                    <a:pt x="969" y="1178"/>
                  </a:lnTo>
                  <a:lnTo>
                    <a:pt x="984" y="1295"/>
                  </a:lnTo>
                  <a:lnTo>
                    <a:pt x="1071" y="1367"/>
                  </a:lnTo>
                  <a:lnTo>
                    <a:pt x="1186" y="1412"/>
                  </a:lnTo>
                  <a:lnTo>
                    <a:pt x="1351" y="1447"/>
                  </a:lnTo>
                  <a:lnTo>
                    <a:pt x="1469" y="1461"/>
                  </a:lnTo>
                  <a:lnTo>
                    <a:pt x="1531" y="1578"/>
                  </a:lnTo>
                  <a:lnTo>
                    <a:pt x="1578" y="1687"/>
                  </a:lnTo>
                  <a:lnTo>
                    <a:pt x="1654" y="2352"/>
                  </a:lnTo>
                  <a:lnTo>
                    <a:pt x="0" y="238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85" name="Freeform 30"/>
            <p:cNvSpPr>
              <a:spLocks/>
            </p:cNvSpPr>
            <p:nvPr/>
          </p:nvSpPr>
          <p:spPr bwMode="auto">
            <a:xfrm>
              <a:off x="3609" y="2463"/>
              <a:ext cx="849" cy="708"/>
            </a:xfrm>
            <a:custGeom>
              <a:avLst/>
              <a:gdLst>
                <a:gd name="T0" fmla="*/ 0 w 1697"/>
                <a:gd name="T1" fmla="*/ 0 h 2123"/>
                <a:gd name="T2" fmla="*/ 1 w 1697"/>
                <a:gd name="T3" fmla="*/ 0 h 2123"/>
                <a:gd name="T4" fmla="*/ 1 w 1697"/>
                <a:gd name="T5" fmla="*/ 0 h 2123"/>
                <a:gd name="T6" fmla="*/ 1 w 1697"/>
                <a:gd name="T7" fmla="*/ 0 h 2123"/>
                <a:gd name="T8" fmla="*/ 1 w 1697"/>
                <a:gd name="T9" fmla="*/ 0 h 2123"/>
                <a:gd name="T10" fmla="*/ 1 w 1697"/>
                <a:gd name="T11" fmla="*/ 0 h 2123"/>
                <a:gd name="T12" fmla="*/ 1 w 1697"/>
                <a:gd name="T13" fmla="*/ 0 h 2123"/>
                <a:gd name="T14" fmla="*/ 1 w 1697"/>
                <a:gd name="T15" fmla="*/ 0 h 2123"/>
                <a:gd name="T16" fmla="*/ 1 w 1697"/>
                <a:gd name="T17" fmla="*/ 0 h 2123"/>
                <a:gd name="T18" fmla="*/ 1 w 1697"/>
                <a:gd name="T19" fmla="*/ 0 h 2123"/>
                <a:gd name="T20" fmla="*/ 1 w 1697"/>
                <a:gd name="T21" fmla="*/ 0 h 2123"/>
                <a:gd name="T22" fmla="*/ 1 w 1697"/>
                <a:gd name="T23" fmla="*/ 0 h 2123"/>
                <a:gd name="T24" fmla="*/ 1 w 1697"/>
                <a:gd name="T25" fmla="*/ 0 h 2123"/>
                <a:gd name="T26" fmla="*/ 1 w 1697"/>
                <a:gd name="T27" fmla="*/ 0 h 2123"/>
                <a:gd name="T28" fmla="*/ 1 w 1697"/>
                <a:gd name="T29" fmla="*/ 0 h 2123"/>
                <a:gd name="T30" fmla="*/ 1 w 1697"/>
                <a:gd name="T31" fmla="*/ 0 h 2123"/>
                <a:gd name="T32" fmla="*/ 1 w 1697"/>
                <a:gd name="T33" fmla="*/ 0 h 2123"/>
                <a:gd name="T34" fmla="*/ 1 w 1697"/>
                <a:gd name="T35" fmla="*/ 0 h 2123"/>
                <a:gd name="T36" fmla="*/ 1 w 1697"/>
                <a:gd name="T37" fmla="*/ 0 h 2123"/>
                <a:gd name="T38" fmla="*/ 1 w 1697"/>
                <a:gd name="T39" fmla="*/ 0 h 2123"/>
                <a:gd name="T40" fmla="*/ 1 w 1697"/>
                <a:gd name="T41" fmla="*/ 0 h 2123"/>
                <a:gd name="T42" fmla="*/ 1 w 1697"/>
                <a:gd name="T43" fmla="*/ 0 h 2123"/>
                <a:gd name="T44" fmla="*/ 1 w 1697"/>
                <a:gd name="T45" fmla="*/ 0 h 2123"/>
                <a:gd name="T46" fmla="*/ 1 w 1697"/>
                <a:gd name="T47" fmla="*/ 0 h 2123"/>
                <a:gd name="T48" fmla="*/ 1 w 1697"/>
                <a:gd name="T49" fmla="*/ 0 h 2123"/>
                <a:gd name="T50" fmla="*/ 1 w 1697"/>
                <a:gd name="T51" fmla="*/ 0 h 2123"/>
                <a:gd name="T52" fmla="*/ 1 w 1697"/>
                <a:gd name="T53" fmla="*/ 0 h 2123"/>
                <a:gd name="T54" fmla="*/ 1 w 1697"/>
                <a:gd name="T55" fmla="*/ 0 h 2123"/>
                <a:gd name="T56" fmla="*/ 1 w 1697"/>
                <a:gd name="T57" fmla="*/ 0 h 2123"/>
                <a:gd name="T58" fmla="*/ 1 w 1697"/>
                <a:gd name="T59" fmla="*/ 0 h 2123"/>
                <a:gd name="T60" fmla="*/ 1 w 1697"/>
                <a:gd name="T61" fmla="*/ 0 h 2123"/>
                <a:gd name="T62" fmla="*/ 1 w 1697"/>
                <a:gd name="T63" fmla="*/ 0 h 2123"/>
                <a:gd name="T64" fmla="*/ 1 w 1697"/>
                <a:gd name="T65" fmla="*/ 0 h 2123"/>
                <a:gd name="T66" fmla="*/ 1 w 1697"/>
                <a:gd name="T67" fmla="*/ 0 h 2123"/>
                <a:gd name="T68" fmla="*/ 1 w 1697"/>
                <a:gd name="T69" fmla="*/ 0 h 2123"/>
                <a:gd name="T70" fmla="*/ 1 w 1697"/>
                <a:gd name="T71" fmla="*/ 0 h 2123"/>
                <a:gd name="T72" fmla="*/ 1 w 1697"/>
                <a:gd name="T73" fmla="*/ 0 h 2123"/>
                <a:gd name="T74" fmla="*/ 1 w 1697"/>
                <a:gd name="T75" fmla="*/ 0 h 2123"/>
                <a:gd name="T76" fmla="*/ 0 w 1697"/>
                <a:gd name="T77" fmla="*/ 0 h 212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697"/>
                <a:gd name="T118" fmla="*/ 0 h 2123"/>
                <a:gd name="T119" fmla="*/ 1697 w 1697"/>
                <a:gd name="T120" fmla="*/ 2123 h 2123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697" h="2123">
                  <a:moveTo>
                    <a:pt x="0" y="2119"/>
                  </a:moveTo>
                  <a:lnTo>
                    <a:pt x="45" y="1670"/>
                  </a:lnTo>
                  <a:lnTo>
                    <a:pt x="108" y="1459"/>
                  </a:lnTo>
                  <a:lnTo>
                    <a:pt x="292" y="1343"/>
                  </a:lnTo>
                  <a:lnTo>
                    <a:pt x="473" y="1307"/>
                  </a:lnTo>
                  <a:lnTo>
                    <a:pt x="624" y="1255"/>
                  </a:lnTo>
                  <a:lnTo>
                    <a:pt x="685" y="1150"/>
                  </a:lnTo>
                  <a:lnTo>
                    <a:pt x="692" y="989"/>
                  </a:lnTo>
                  <a:lnTo>
                    <a:pt x="628" y="936"/>
                  </a:lnTo>
                  <a:lnTo>
                    <a:pt x="577" y="867"/>
                  </a:lnTo>
                  <a:lnTo>
                    <a:pt x="564" y="823"/>
                  </a:lnTo>
                  <a:lnTo>
                    <a:pt x="534" y="649"/>
                  </a:lnTo>
                  <a:lnTo>
                    <a:pt x="538" y="650"/>
                  </a:lnTo>
                  <a:lnTo>
                    <a:pt x="498" y="519"/>
                  </a:lnTo>
                  <a:lnTo>
                    <a:pt x="544" y="305"/>
                  </a:lnTo>
                  <a:lnTo>
                    <a:pt x="640" y="201"/>
                  </a:lnTo>
                  <a:lnTo>
                    <a:pt x="752" y="62"/>
                  </a:lnTo>
                  <a:lnTo>
                    <a:pt x="973" y="0"/>
                  </a:lnTo>
                  <a:lnTo>
                    <a:pt x="1147" y="78"/>
                  </a:lnTo>
                  <a:lnTo>
                    <a:pt x="1230" y="169"/>
                  </a:lnTo>
                  <a:lnTo>
                    <a:pt x="1299" y="231"/>
                  </a:lnTo>
                  <a:lnTo>
                    <a:pt x="1312" y="321"/>
                  </a:lnTo>
                  <a:lnTo>
                    <a:pt x="1363" y="386"/>
                  </a:lnTo>
                  <a:lnTo>
                    <a:pt x="1376" y="490"/>
                  </a:lnTo>
                  <a:lnTo>
                    <a:pt x="1323" y="638"/>
                  </a:lnTo>
                  <a:lnTo>
                    <a:pt x="1333" y="745"/>
                  </a:lnTo>
                  <a:lnTo>
                    <a:pt x="1282" y="851"/>
                  </a:lnTo>
                  <a:lnTo>
                    <a:pt x="1238" y="884"/>
                  </a:lnTo>
                  <a:lnTo>
                    <a:pt x="1238" y="934"/>
                  </a:lnTo>
                  <a:lnTo>
                    <a:pt x="1136" y="1037"/>
                  </a:lnTo>
                  <a:lnTo>
                    <a:pt x="1162" y="1229"/>
                  </a:lnTo>
                  <a:lnTo>
                    <a:pt x="1269" y="1355"/>
                  </a:lnTo>
                  <a:lnTo>
                    <a:pt x="1439" y="1415"/>
                  </a:lnTo>
                  <a:lnTo>
                    <a:pt x="1625" y="1491"/>
                  </a:lnTo>
                  <a:lnTo>
                    <a:pt x="1680" y="1597"/>
                  </a:lnTo>
                  <a:lnTo>
                    <a:pt x="1692" y="1814"/>
                  </a:lnTo>
                  <a:lnTo>
                    <a:pt x="1697" y="1974"/>
                  </a:lnTo>
                  <a:lnTo>
                    <a:pt x="1692" y="2123"/>
                  </a:lnTo>
                  <a:lnTo>
                    <a:pt x="0" y="2119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86" name="Text Box 31"/>
            <p:cNvSpPr txBox="1">
              <a:spLocks noChangeArrowheads="1"/>
            </p:cNvSpPr>
            <p:nvPr/>
          </p:nvSpPr>
          <p:spPr bwMode="auto">
            <a:xfrm>
              <a:off x="573" y="3013"/>
              <a:ext cx="4699" cy="377"/>
            </a:xfrm>
            <a:prstGeom prst="rect">
              <a:avLst/>
            </a:prstGeom>
            <a:solidFill>
              <a:srgbClr val="DAD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1450" indent="-1714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>
                  <a:schemeClr val="accent1"/>
                </a:buClr>
                <a:buFont typeface="Wingdings" charset="0"/>
                <a:buNone/>
              </a:pPr>
              <a:r>
                <a:rPr lang="en-US" sz="2800" dirty="0">
                  <a:solidFill>
                    <a:srgbClr val="000000"/>
                  </a:solidFill>
                  <a:latin typeface="Amaze" charset="0"/>
                </a:rPr>
                <a:t>Questions?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9D6B32-8FF4-9440-B360-46E85F008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forum</a:t>
            </a:r>
          </a:p>
        </p:txBody>
      </p:sp>
    </p:spTree>
    <p:extLst>
      <p:ext uri="{BB962C8B-B14F-4D97-AF65-F5344CB8AC3E}">
        <p14:creationId xmlns:p14="http://schemas.microsoft.com/office/powerpoint/2010/main" val="35129663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Links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359200" y="853372"/>
            <a:ext cx="8473100" cy="3715503"/>
          </a:xfrm>
        </p:spPr>
        <p:txBody>
          <a:bodyPr/>
          <a:lstStyle/>
          <a:p>
            <a:pPr>
              <a:spcAft>
                <a:spcPts val="1400"/>
              </a:spcAft>
            </a:pPr>
            <a:r>
              <a:rPr lang="en-GB" dirty="0"/>
              <a:t>Press Release and Podcast</a:t>
            </a:r>
          </a:p>
          <a:p>
            <a:pPr lvl="1"/>
            <a:endParaRPr lang="en-GB" dirty="0"/>
          </a:p>
          <a:p>
            <a:pPr lvl="1">
              <a:spcAft>
                <a:spcPts val="400"/>
              </a:spcAft>
            </a:pPr>
            <a:endParaRPr lang="en-GB" dirty="0"/>
          </a:p>
          <a:p>
            <a:pPr marL="61200" lvl="1" indent="0">
              <a:spcAft>
                <a:spcPts val="400"/>
              </a:spcAft>
              <a:buNone/>
            </a:pPr>
            <a:endParaRPr lang="en-GB" dirty="0"/>
          </a:p>
          <a:p>
            <a:pPr marL="61200" lvl="1" indent="0">
              <a:spcAft>
                <a:spcPts val="400"/>
              </a:spcAft>
              <a:buNone/>
            </a:pPr>
            <a:endParaRPr lang="en-GB" dirty="0"/>
          </a:p>
          <a:p>
            <a:r>
              <a:rPr lang="en-GB" dirty="0"/>
              <a:t>Open source repositories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8556782" y="5447513"/>
            <a:ext cx="548699" cy="180170"/>
          </a:xfrm>
        </p:spPr>
        <p:txBody>
          <a:bodyPr/>
          <a:lstStyle/>
          <a:p>
            <a:pPr lvl="0"/>
            <a:fld id="{00000000-1234-1234-1234-123412341234}" type="slidenum">
              <a:rPr lang="en-US" smtClean="0">
                <a:sym typeface="Arial"/>
              </a:rPr>
              <a:pPr lvl="0"/>
              <a:t>34</a:t>
            </a:fld>
            <a:endParaRPr lang="en-US" dirty="0">
              <a:sym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8404" y="3189082"/>
            <a:ext cx="59681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Clr>
                <a:schemeClr val="accent1"/>
              </a:buClr>
              <a:buFont typeface="Arial"/>
              <a:buChar char="•"/>
            </a:pPr>
            <a:r>
              <a:rPr lang="en-GB" dirty="0">
                <a:hlinkClick r:id="rId2"/>
              </a:rPr>
              <a:t>https://github.com/odpi/data-governance</a:t>
            </a:r>
            <a:endParaRPr lang="en-GB" dirty="0"/>
          </a:p>
          <a:p>
            <a:pPr marL="742950" lvl="1" indent="-285750">
              <a:buClr>
                <a:schemeClr val="accent1"/>
              </a:buClr>
              <a:buFont typeface="Arial"/>
              <a:buChar char="•"/>
            </a:pPr>
            <a:r>
              <a:rPr lang="en-GB" dirty="0">
                <a:hlinkClick r:id="rId3"/>
              </a:rPr>
              <a:t>https://github.com/odpi/egeria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FB58CA-501D-7C49-AE88-850CBDA8B4BA}"/>
              </a:ext>
            </a:extLst>
          </p:cNvPr>
          <p:cNvSpPr/>
          <p:nvPr/>
        </p:nvSpPr>
        <p:spPr>
          <a:xfrm>
            <a:off x="508404" y="1302517"/>
            <a:ext cx="839565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Clr>
                <a:schemeClr val="accent1"/>
              </a:buClr>
              <a:buFont typeface="Arial"/>
              <a:buChar char="•"/>
            </a:pPr>
            <a:r>
              <a:rPr lang="en-GB" dirty="0">
                <a:hlinkClick r:id="rId4"/>
              </a:rPr>
              <a:t>https://www.linuxfoundation.org/press-release/2018/08/odpi-announces-egeria-for-open-sharing-exchange-and-governance-of-metadata/</a:t>
            </a:r>
          </a:p>
          <a:p>
            <a:pPr marL="742950" lvl="1" indent="-285750">
              <a:buClr>
                <a:schemeClr val="accent1"/>
              </a:buClr>
              <a:buFont typeface="Arial"/>
              <a:buChar char="•"/>
            </a:pPr>
            <a:r>
              <a:rPr lang="en-GB" dirty="0">
                <a:hlinkClick r:id="rId5"/>
              </a:rPr>
              <a:t>https://roaringelephant.org/2018/09/25/episode-107-open-metadata-and-governance-masterclass-with-mandy-chessell-part-1/</a:t>
            </a:r>
            <a:endParaRPr lang="en-GB" dirty="0"/>
          </a:p>
          <a:p>
            <a:pPr marL="742950" lvl="1" indent="-285750">
              <a:buClr>
                <a:schemeClr val="accent1"/>
              </a:buClr>
              <a:buFont typeface="Arial"/>
              <a:buChar char="•"/>
            </a:pPr>
            <a:r>
              <a:rPr lang="en-GB" dirty="0">
                <a:hlinkClick r:id="" action="ppaction://noaction"/>
              </a:rPr>
              <a:t>https://roaringelephant.org/2018/10/09/episode-109-open-metadata-and-governance-</a:t>
            </a:r>
          </a:p>
          <a:p>
            <a:pPr marL="742950" lvl="1" indent="-285750">
              <a:buClr>
                <a:schemeClr val="accent1"/>
              </a:buClr>
              <a:buFont typeface="Arial"/>
              <a:buChar char="•"/>
            </a:pPr>
            <a:r>
              <a:rPr lang="en-GB" dirty="0">
                <a:hlinkClick r:id="" action="ppaction://noaction"/>
              </a:rPr>
              <a:t>masterclass-with-mandy-chessell-part-2/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6480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Tayyab\Desktop\gwallacelf\17.jpg"/>
          <p:cNvPicPr>
            <a:picLocks noChangeAspect="1" noChangeArrowheads="1"/>
          </p:cNvPicPr>
          <p:nvPr/>
        </p:nvPicPr>
        <p:blipFill rotWithShape="1">
          <a:blip r:embed="rId3"/>
          <a:srcRect b="32570"/>
          <a:stretch/>
        </p:blipFill>
        <p:spPr bwMode="auto">
          <a:xfrm>
            <a:off x="1502585" y="1148217"/>
            <a:ext cx="6193615" cy="20260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1654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B45B-2140-8E48-9CAC-28F119341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Governance program components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E09E75-1ABA-A64F-819B-E0016B6C5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272" y="979509"/>
            <a:ext cx="5358660" cy="3647967"/>
          </a:xfrm>
          <a:prstGeom prst="rect">
            <a:avLst/>
          </a:prstGeom>
        </p:spPr>
      </p:pic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F4202DBB-77FE-A04E-BF21-C9D8DA218E7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</p:spPr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4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579416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CFD212-6EF5-1641-AE2B-0A552AC94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Data Awareness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C75C2F5-5193-E541-8429-8F63C74B2031}"/>
              </a:ext>
            </a:extLst>
          </p:cNvPr>
          <p:cNvGrpSpPr/>
          <p:nvPr/>
        </p:nvGrpSpPr>
        <p:grpSpPr>
          <a:xfrm>
            <a:off x="7686989" y="145812"/>
            <a:ext cx="977890" cy="833697"/>
            <a:chOff x="6951752" y="145811"/>
            <a:chExt cx="1713127" cy="109727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02B96A5-74ED-184A-9AC0-7B5BA7F88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1752" y="145811"/>
              <a:ext cx="1713127" cy="1097277"/>
            </a:xfrm>
            <a:prstGeom prst="rect">
              <a:avLst/>
            </a:prstGeom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72585496-DE26-F342-812C-9CB7EFE6D364}"/>
                </a:ext>
              </a:extLst>
            </p:cNvPr>
            <p:cNvSpPr/>
            <p:nvPr/>
          </p:nvSpPr>
          <p:spPr>
            <a:xfrm>
              <a:off x="7225430" y="941659"/>
              <a:ext cx="1302766" cy="218989"/>
            </a:xfrm>
            <a:prstGeom prst="roundRect">
              <a:avLst/>
            </a:prstGeom>
            <a:noFill/>
            <a:ln w="3810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81894F81-AF69-3C4A-88DE-6B1A35961D3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</p:spPr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5</a:t>
            </a:fld>
            <a:endParaRPr lang="en-US" sz="1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F3CB45-339B-AA4A-BEC5-63A561D8C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44" y="1056266"/>
            <a:ext cx="7027445" cy="382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53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EB4F1-4544-F04D-B38D-084B92595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Governance Awareness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F33A6E1-53A9-0B49-8EB0-E22CAA255C5D}"/>
              </a:ext>
            </a:extLst>
          </p:cNvPr>
          <p:cNvGrpSpPr/>
          <p:nvPr/>
        </p:nvGrpSpPr>
        <p:grpSpPr>
          <a:xfrm>
            <a:off x="7686989" y="145812"/>
            <a:ext cx="977890" cy="833697"/>
            <a:chOff x="6951752" y="145811"/>
            <a:chExt cx="1713127" cy="109727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50CE51D-1E94-4649-BEDD-B9C988B3D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1752" y="145811"/>
              <a:ext cx="1713127" cy="1097277"/>
            </a:xfrm>
            <a:prstGeom prst="rect">
              <a:avLst/>
            </a:prstGeom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7D699C7-C213-2243-9C1E-1CE0D0EF03F2}"/>
                </a:ext>
              </a:extLst>
            </p:cNvPr>
            <p:cNvSpPr/>
            <p:nvPr/>
          </p:nvSpPr>
          <p:spPr>
            <a:xfrm>
              <a:off x="7225429" y="769737"/>
              <a:ext cx="1302766" cy="218989"/>
            </a:xfrm>
            <a:prstGeom prst="roundRect">
              <a:avLst/>
            </a:prstGeom>
            <a:noFill/>
            <a:ln w="3810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927C9121-13FF-C041-92F4-FE2D7C2C7D2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</p:spPr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6</a:t>
            </a:fld>
            <a:endParaRPr lang="en-US" sz="10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FAA735-5A3A-4E45-87BD-46D7DD37D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1273287"/>
            <a:ext cx="71120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677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2126F-BD74-C143-8ECD-6EF9B50AF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Embedded Governance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987736-0BE0-8D4A-A901-1A04FC8300EF}"/>
              </a:ext>
            </a:extLst>
          </p:cNvPr>
          <p:cNvGrpSpPr/>
          <p:nvPr/>
        </p:nvGrpSpPr>
        <p:grpSpPr>
          <a:xfrm>
            <a:off x="7686989" y="145812"/>
            <a:ext cx="977890" cy="833697"/>
            <a:chOff x="6951752" y="145811"/>
            <a:chExt cx="1713127" cy="109727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52E132-6106-0846-BEE2-D2199B044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1752" y="145811"/>
              <a:ext cx="1713127" cy="1097277"/>
            </a:xfrm>
            <a:prstGeom prst="rect">
              <a:avLst/>
            </a:prstGeom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8130352-EC89-6D45-9FC9-2A8B504044EB}"/>
                </a:ext>
              </a:extLst>
            </p:cNvPr>
            <p:cNvSpPr/>
            <p:nvPr/>
          </p:nvSpPr>
          <p:spPr>
            <a:xfrm>
              <a:off x="7225429" y="611040"/>
              <a:ext cx="1302766" cy="218989"/>
            </a:xfrm>
            <a:prstGeom prst="roundRect">
              <a:avLst/>
            </a:prstGeom>
            <a:noFill/>
            <a:ln w="3810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EE46898-256B-4E49-BA8B-7C056CC7A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973" y="1478321"/>
            <a:ext cx="5600700" cy="2717800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EB749443-DF3E-AF44-BBAF-063AF11C745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</p:spPr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7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259286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A6896-2989-734C-9F78-D21697AE5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Business Driven Governance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8BF49DD-6F0C-3C4F-9B26-6840505CFFFF}"/>
              </a:ext>
            </a:extLst>
          </p:cNvPr>
          <p:cNvGrpSpPr/>
          <p:nvPr/>
        </p:nvGrpSpPr>
        <p:grpSpPr>
          <a:xfrm>
            <a:off x="7686989" y="145812"/>
            <a:ext cx="977890" cy="833697"/>
            <a:chOff x="6951752" y="145811"/>
            <a:chExt cx="1713127" cy="109727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85ABA6-DEF9-D240-B202-3954B51FD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1752" y="145811"/>
              <a:ext cx="1713127" cy="1097277"/>
            </a:xfrm>
            <a:prstGeom prst="rect">
              <a:avLst/>
            </a:prstGeom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F4A0F59-E433-7141-A8AF-58956B09173D}"/>
                </a:ext>
              </a:extLst>
            </p:cNvPr>
            <p:cNvSpPr/>
            <p:nvPr/>
          </p:nvSpPr>
          <p:spPr>
            <a:xfrm>
              <a:off x="7225429" y="465557"/>
              <a:ext cx="1302766" cy="218989"/>
            </a:xfrm>
            <a:prstGeom prst="roundRect">
              <a:avLst/>
            </a:prstGeom>
            <a:noFill/>
            <a:ln w="3810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AFE9845D-FC7D-8443-A541-7E70CFBB1D7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</p:spPr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8</a:t>
            </a:fld>
            <a:endParaRPr lang="en-US" sz="10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937BCE-C48F-4E44-8797-2D08421F7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8234"/>
            <a:ext cx="9144000" cy="249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14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54A44-A63D-B442-B4BC-9BBE4BE01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Data Citizenship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B9E0C3C-C335-3349-842B-39CB0D0A3085}"/>
              </a:ext>
            </a:extLst>
          </p:cNvPr>
          <p:cNvGrpSpPr/>
          <p:nvPr/>
        </p:nvGrpSpPr>
        <p:grpSpPr>
          <a:xfrm>
            <a:off x="7686989" y="145812"/>
            <a:ext cx="977890" cy="833697"/>
            <a:chOff x="6951752" y="145811"/>
            <a:chExt cx="1713127" cy="109727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48CE456-9B12-554A-A03A-4FBC90E6B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1752" y="145811"/>
              <a:ext cx="1713127" cy="1097277"/>
            </a:xfrm>
            <a:prstGeom prst="rect">
              <a:avLst/>
            </a:prstGeom>
          </p:spPr>
        </p:pic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07CAB4DA-B134-964F-8452-2046C3C900C5}"/>
                </a:ext>
              </a:extLst>
            </p:cNvPr>
            <p:cNvSpPr/>
            <p:nvPr/>
          </p:nvSpPr>
          <p:spPr>
            <a:xfrm>
              <a:off x="7225429" y="293634"/>
              <a:ext cx="1302766" cy="218989"/>
            </a:xfrm>
            <a:prstGeom prst="roundRect">
              <a:avLst/>
            </a:prstGeom>
            <a:noFill/>
            <a:ln w="38100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F62181A6-546C-C14C-BC5F-3B6E15E89D9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</p:spPr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9</a:t>
            </a:fld>
            <a:endParaRPr lang="en-US" sz="1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5E7AA2-0897-D44F-A99B-DA84E256B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94" y="1122774"/>
            <a:ext cx="7928811" cy="363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32687"/>
      </p:ext>
    </p:extLst>
  </p:cSld>
  <p:clrMapOvr>
    <a:masterClrMapping/>
  </p:clrMapOvr>
</p:sld>
</file>

<file path=ppt/theme/theme1.xml><?xml version="1.0" encoding="utf-8"?>
<a:theme xmlns:a="http://schemas.openxmlformats.org/drawingml/2006/main" name="1_simple-light-2">
  <a:themeElements>
    <a:clrScheme name="Hyperledger">
      <a:dk1>
        <a:srgbClr val="FFFFFF"/>
      </a:dk1>
      <a:lt1>
        <a:srgbClr val="595959"/>
      </a:lt1>
      <a:dk2>
        <a:srgbClr val="FFFFFF"/>
      </a:dk2>
      <a:lt2>
        <a:srgbClr val="595959"/>
      </a:lt2>
      <a:accent1>
        <a:srgbClr val="00B0F0"/>
      </a:accent1>
      <a:accent2>
        <a:srgbClr val="595959"/>
      </a:accent2>
      <a:accent3>
        <a:srgbClr val="00B0F0"/>
      </a:accent3>
      <a:accent4>
        <a:srgbClr val="595959"/>
      </a:accent4>
      <a:accent5>
        <a:srgbClr val="00B0F0"/>
      </a:accent5>
      <a:accent6>
        <a:srgbClr val="595959"/>
      </a:accent6>
      <a:hlink>
        <a:srgbClr val="00B0F0"/>
      </a:hlink>
      <a:folHlink>
        <a:srgbClr val="00B0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CDE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n w="0"/>
            <a:solidFill>
              <a:schemeClr val="accent6">
                <a:lumMod val="50000"/>
              </a:schemeClr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28675</TotalTime>
  <Words>1034</Words>
  <Application>Microsoft Macintosh PowerPoint</Application>
  <PresentationFormat>On-screen Show (16:9)</PresentationFormat>
  <Paragraphs>335</Paragraphs>
  <Slides>35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Amaze</vt:lpstr>
      <vt:lpstr>Arial</vt:lpstr>
      <vt:lpstr>Calibri</vt:lpstr>
      <vt:lpstr>Lucida Sans Unicode</vt:lpstr>
      <vt:lpstr>Wingdings</vt:lpstr>
      <vt:lpstr>1_simple-light-2</vt:lpstr>
      <vt:lpstr>ODPi: Unifying Metadata for Management and Governance</vt:lpstr>
      <vt:lpstr>Real Data Landscapes</vt:lpstr>
      <vt:lpstr>Building governance maturity is a gradual process</vt:lpstr>
      <vt:lpstr>Governance program components</vt:lpstr>
      <vt:lpstr>Implementing Data Awareness</vt:lpstr>
      <vt:lpstr>Implementing Governance Awareness</vt:lpstr>
      <vt:lpstr>Implementing Embedded Governance</vt:lpstr>
      <vt:lpstr>Implementing Business Driven Governance</vt:lpstr>
      <vt:lpstr>Implementing Data Citizenship</vt:lpstr>
      <vt:lpstr>Observations from the maturity model</vt:lpstr>
      <vt:lpstr>Using Egeria … </vt:lpstr>
      <vt:lpstr>Example of a simple cohort </vt:lpstr>
      <vt:lpstr>Connecting to multiple cohorts  </vt:lpstr>
      <vt:lpstr>Importance of the Graph Model</vt:lpstr>
      <vt:lpstr>Importance of the Graph Model</vt:lpstr>
      <vt:lpstr>Importance of the Graph Model</vt:lpstr>
      <vt:lpstr>Importance of the Graph Model – Using Entity Proxies</vt:lpstr>
      <vt:lpstr>Metadata and governance digital platform</vt:lpstr>
      <vt:lpstr>Design philosophy</vt:lpstr>
      <vt:lpstr>Coco Pharmaceuticals persona</vt:lpstr>
      <vt:lpstr>Using design thinking</vt:lpstr>
      <vt:lpstr>Different personas need different services</vt:lpstr>
      <vt:lpstr>Different personas need different services</vt:lpstr>
      <vt:lpstr>Event-driven governance</vt:lpstr>
      <vt:lpstr>Open metadata type model summary</vt:lpstr>
      <vt:lpstr>Each area caters for appropriate metadata structures</vt:lpstr>
      <vt:lpstr>Current Open Metadata Access Services (OMASs)</vt:lpstr>
      <vt:lpstr>Automating governance example</vt:lpstr>
      <vt:lpstr>ODPi – A neutral home for collaboration</vt:lpstr>
      <vt:lpstr>Egeria Conformance Program - its an “imitation game”</vt:lpstr>
      <vt:lpstr>Realizing open metadata and governance</vt:lpstr>
      <vt:lpstr>Help wanted</vt:lpstr>
      <vt:lpstr>Open forum</vt:lpstr>
      <vt:lpstr>Links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2017 Overview</dc:title>
  <dc:creator>Greg Wallace</dc:creator>
  <cp:lastModifiedBy>Mandy Chessell</cp:lastModifiedBy>
  <cp:revision>700</cp:revision>
  <cp:lastPrinted>2019-02-08T18:57:17Z</cp:lastPrinted>
  <dcterms:modified xsi:type="dcterms:W3CDTF">2019-02-11T22:51:09Z</dcterms:modified>
</cp:coreProperties>
</file>